
<file path=[Content_Types].xml><?xml version="1.0" encoding="utf-8"?>
<Types xmlns="http://schemas.openxmlformats.org/package/2006/content-types">
  <Default Extension="emf" ContentType="image/x-emf"/>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0" r:id="rId1"/>
  </p:sldMasterIdLst>
  <p:notesMasterIdLst>
    <p:notesMasterId r:id="rId32"/>
  </p:notesMasterIdLst>
  <p:sldIdLst>
    <p:sldId id="256" r:id="rId2"/>
    <p:sldId id="258" r:id="rId3"/>
    <p:sldId id="259" r:id="rId4"/>
    <p:sldId id="446" r:id="rId5"/>
    <p:sldId id="260" r:id="rId6"/>
    <p:sldId id="435" r:id="rId7"/>
    <p:sldId id="407" r:id="rId8"/>
    <p:sldId id="436" r:id="rId9"/>
    <p:sldId id="425" r:id="rId10"/>
    <p:sldId id="441" r:id="rId11"/>
    <p:sldId id="269" r:id="rId12"/>
    <p:sldId id="263" r:id="rId13"/>
    <p:sldId id="427" r:id="rId14"/>
    <p:sldId id="437" r:id="rId15"/>
    <p:sldId id="268" r:id="rId16"/>
    <p:sldId id="445" r:id="rId17"/>
    <p:sldId id="438" r:id="rId18"/>
    <p:sldId id="428" r:id="rId19"/>
    <p:sldId id="265" r:id="rId20"/>
    <p:sldId id="433" r:id="rId21"/>
    <p:sldId id="439" r:id="rId22"/>
    <p:sldId id="264" r:id="rId23"/>
    <p:sldId id="430" r:id="rId24"/>
    <p:sldId id="442" r:id="rId25"/>
    <p:sldId id="266" r:id="rId26"/>
    <p:sldId id="443" r:id="rId27"/>
    <p:sldId id="444" r:id="rId28"/>
    <p:sldId id="347" r:id="rId29"/>
    <p:sldId id="328" r:id="rId30"/>
    <p:sldId id="434"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231FA"/>
    <a:srgbClr val="AB4A9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901"/>
    <p:restoredTop sz="76077"/>
  </p:normalViewPr>
  <p:slideViewPr>
    <p:cSldViewPr snapToGrid="0" snapToObjects="1">
      <p:cViewPr>
        <p:scale>
          <a:sx n="83" d="100"/>
          <a:sy n="83" d="100"/>
        </p:scale>
        <p:origin x="1856" y="208"/>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0.png>
</file>

<file path=ppt/media/image11.svg>
</file>

<file path=ppt/media/image25.jpeg>
</file>

<file path=ppt/media/image4.png>
</file>

<file path=ppt/media/image5.jpeg>
</file>

<file path=ppt/media/image6.jpeg>
</file>

<file path=ppt/media/image8.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28.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47F0919-7BFA-8C48-AFAF-D862C5C54640}" type="datetimeFigureOut">
              <a:rPr lang="en-US" smtClean="0"/>
              <a:t>5/10/23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977597-0ACE-DC49-B9C4-FEE6C906ABE5}" type="slidenum">
              <a:rPr lang="en-US" smtClean="0"/>
              <a:t>‹#›</a:t>
            </a:fld>
            <a:endParaRPr lang="en-US"/>
          </a:p>
        </p:txBody>
      </p:sp>
    </p:spTree>
    <p:extLst>
      <p:ext uri="{BB962C8B-B14F-4D97-AF65-F5344CB8AC3E}">
        <p14:creationId xmlns:p14="http://schemas.microsoft.com/office/powerpoint/2010/main" val="21800656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my name is Peter </a:t>
            </a:r>
            <a:r>
              <a:rPr lang="en-US" dirty="0" err="1"/>
              <a:t>Atma</a:t>
            </a:r>
            <a:r>
              <a:rPr lang="en-US" dirty="0"/>
              <a:t>, and I am Master’s graduate from the University of Michigan where conducted research in the MDO Lab.</a:t>
            </a:r>
          </a:p>
          <a:p>
            <a:endParaRPr lang="en-US" dirty="0"/>
          </a:p>
          <a:p>
            <a:r>
              <a:rPr lang="en-US" dirty="0"/>
              <a:t>In this presentation I will discuss our work developing a novel water vapor recovery system in a hydrogen-powered ultra high-bypass turbofan engine.</a:t>
            </a:r>
          </a:p>
        </p:txBody>
      </p:sp>
      <p:sp>
        <p:nvSpPr>
          <p:cNvPr id="4" name="Slide Number Placeholder 3"/>
          <p:cNvSpPr>
            <a:spLocks noGrp="1"/>
          </p:cNvSpPr>
          <p:nvPr>
            <p:ph type="sldNum" sz="quarter" idx="5"/>
          </p:nvPr>
        </p:nvSpPr>
        <p:spPr/>
        <p:txBody>
          <a:bodyPr/>
          <a:lstStyle/>
          <a:p>
            <a:fld id="{2E977597-0ACE-DC49-B9C4-FEE6C906ABE5}" type="slidenum">
              <a:rPr lang="en-US" smtClean="0"/>
              <a:t>1</a:t>
            </a:fld>
            <a:endParaRPr lang="en-US"/>
          </a:p>
        </p:txBody>
      </p:sp>
    </p:spTree>
    <p:extLst>
      <p:ext uri="{BB962C8B-B14F-4D97-AF65-F5344CB8AC3E}">
        <p14:creationId xmlns:p14="http://schemas.microsoft.com/office/powerpoint/2010/main" val="34231100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Similarly, we created a water extractor component in </a:t>
            </a:r>
            <a:r>
              <a:rPr lang="en-US" dirty="0" err="1"/>
              <a:t>pyCycle</a:t>
            </a:r>
            <a:r>
              <a:rPr lang="en-US" dirty="0"/>
              <a:t>.</a:t>
            </a:r>
          </a:p>
          <a:p>
            <a:endParaRPr lang="en-US" dirty="0"/>
          </a:p>
          <a:p>
            <a:r>
              <a:rPr lang="en-US" dirty="0"/>
              <a:t>This component uses CEA to determine the molecular composition of the incoming flow and removes a prescribed mass fraction of that water to be recirculated upstream.</a:t>
            </a:r>
          </a:p>
          <a:p>
            <a:endParaRPr lang="en-US" dirty="0"/>
          </a:p>
          <a:p>
            <a:r>
              <a:rPr lang="en-US" dirty="0"/>
              <a:t>The outflow is then solved for the resulting molecular composition.</a:t>
            </a:r>
          </a:p>
        </p:txBody>
      </p:sp>
      <p:sp>
        <p:nvSpPr>
          <p:cNvPr id="4" name="Slide Number Placeholder 3"/>
          <p:cNvSpPr>
            <a:spLocks noGrp="1"/>
          </p:cNvSpPr>
          <p:nvPr>
            <p:ph type="sldNum" sz="quarter" idx="5"/>
          </p:nvPr>
        </p:nvSpPr>
        <p:spPr/>
        <p:txBody>
          <a:bodyPr/>
          <a:lstStyle/>
          <a:p>
            <a:fld id="{2E977597-0ACE-DC49-B9C4-FEE6C906ABE5}" type="slidenum">
              <a:rPr lang="en-US" smtClean="0"/>
              <a:t>10</a:t>
            </a:fld>
            <a:endParaRPr lang="en-US"/>
          </a:p>
        </p:txBody>
      </p:sp>
    </p:spTree>
    <p:extLst>
      <p:ext uri="{BB962C8B-B14F-4D97-AF65-F5344CB8AC3E}">
        <p14:creationId xmlns:p14="http://schemas.microsoft.com/office/powerpoint/2010/main" val="21567591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then implement these two components in a turbofan engine core flow.</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feedback loop from the extractor and injector creates a mis-match between mass flow rates.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use a nonlinear Newton solver to converge the engine mass flow rates to satisfy conservation of mass.</a:t>
            </a:r>
          </a:p>
          <a:p>
            <a:endParaRPr lang="en-US" dirty="0"/>
          </a:p>
        </p:txBody>
      </p:sp>
      <p:sp>
        <p:nvSpPr>
          <p:cNvPr id="4" name="Slide Number Placeholder 3"/>
          <p:cNvSpPr>
            <a:spLocks noGrp="1"/>
          </p:cNvSpPr>
          <p:nvPr>
            <p:ph type="sldNum" sz="quarter" idx="5"/>
          </p:nvPr>
        </p:nvSpPr>
        <p:spPr/>
        <p:txBody>
          <a:bodyPr/>
          <a:lstStyle/>
          <a:p>
            <a:fld id="{2E977597-0ACE-DC49-B9C4-FEE6C906ABE5}" type="slidenum">
              <a:rPr lang="en-US" smtClean="0"/>
              <a:t>11</a:t>
            </a:fld>
            <a:endParaRPr lang="en-US"/>
          </a:p>
        </p:txBody>
      </p:sp>
    </p:spTree>
    <p:extLst>
      <p:ext uri="{BB962C8B-B14F-4D97-AF65-F5344CB8AC3E}">
        <p14:creationId xmlns:p14="http://schemas.microsoft.com/office/powerpoint/2010/main" val="23841286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the propulsion model, we use the NASA advanced technology N+3 ultra-high bypass ratio turbofan engine.</a:t>
            </a:r>
          </a:p>
          <a:p>
            <a:endParaRPr lang="en-US" dirty="0"/>
          </a:p>
          <a:p>
            <a:r>
              <a:rPr lang="en-US" dirty="0"/>
              <a:t>This engine represents engine technology that could be available in the 2030-2040 timeframe.</a:t>
            </a:r>
          </a:p>
          <a:p>
            <a:endParaRPr lang="en-US" dirty="0"/>
          </a:p>
          <a:p>
            <a:r>
              <a:rPr lang="en-US" dirty="0"/>
              <a:t>This technology represents high-bypass ratios, high pressure ratio compressors and turbines, as well as increased material operating temperatures.</a:t>
            </a:r>
          </a:p>
        </p:txBody>
      </p:sp>
      <p:sp>
        <p:nvSpPr>
          <p:cNvPr id="4" name="Slide Number Placeholder 3"/>
          <p:cNvSpPr>
            <a:spLocks noGrp="1"/>
          </p:cNvSpPr>
          <p:nvPr>
            <p:ph type="sldNum" sz="quarter" idx="5"/>
          </p:nvPr>
        </p:nvSpPr>
        <p:spPr/>
        <p:txBody>
          <a:bodyPr/>
          <a:lstStyle/>
          <a:p>
            <a:fld id="{2E977597-0ACE-DC49-B9C4-FEE6C906ABE5}" type="slidenum">
              <a:rPr lang="en-US" smtClean="0"/>
              <a:t>12</a:t>
            </a:fld>
            <a:endParaRPr lang="en-US"/>
          </a:p>
        </p:txBody>
      </p:sp>
    </p:spTree>
    <p:extLst>
      <p:ext uri="{BB962C8B-B14F-4D97-AF65-F5344CB8AC3E}">
        <p14:creationId xmlns:p14="http://schemas.microsoft.com/office/powerpoint/2010/main" val="36860876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use a multipoint implementation of the engine where we prescribe a design point that sizes the engine and determines compressor and turbine mappings.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allows us to consider several operating conditions in the design of the engine.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Sea Level Statis represents the static thrust requirements.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Rolling takeoff represents the cooling requirements of the engine.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Top-of-climb represents the climb performance and engine throttle ratio.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Finally, cruise represents level flight performance at the cruising altitude.</a:t>
            </a:r>
          </a:p>
          <a:p>
            <a:endParaRPr lang="en-US" dirty="0"/>
          </a:p>
        </p:txBody>
      </p:sp>
      <p:sp>
        <p:nvSpPr>
          <p:cNvPr id="4" name="Slide Number Placeholder 3"/>
          <p:cNvSpPr>
            <a:spLocks noGrp="1"/>
          </p:cNvSpPr>
          <p:nvPr>
            <p:ph type="sldNum" sz="quarter" idx="5"/>
          </p:nvPr>
        </p:nvSpPr>
        <p:spPr/>
        <p:txBody>
          <a:bodyPr/>
          <a:lstStyle/>
          <a:p>
            <a:fld id="{2E977597-0ACE-DC49-B9C4-FEE6C906ABE5}" type="slidenum">
              <a:rPr lang="en-US" smtClean="0"/>
              <a:t>13</a:t>
            </a:fld>
            <a:endParaRPr lang="en-US"/>
          </a:p>
        </p:txBody>
      </p:sp>
    </p:spTree>
    <p:extLst>
      <p:ext uri="{BB962C8B-B14F-4D97-AF65-F5344CB8AC3E}">
        <p14:creationId xmlns:p14="http://schemas.microsoft.com/office/powerpoint/2010/main" val="90942092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 will look at the optimization problem formulation.</a:t>
            </a:r>
          </a:p>
        </p:txBody>
      </p:sp>
      <p:sp>
        <p:nvSpPr>
          <p:cNvPr id="4" name="Slide Number Placeholder 3"/>
          <p:cNvSpPr>
            <a:spLocks noGrp="1"/>
          </p:cNvSpPr>
          <p:nvPr>
            <p:ph type="sldNum" sz="quarter" idx="5"/>
          </p:nvPr>
        </p:nvSpPr>
        <p:spPr/>
        <p:txBody>
          <a:bodyPr/>
          <a:lstStyle/>
          <a:p>
            <a:fld id="{2E977597-0ACE-DC49-B9C4-FEE6C906ABE5}" type="slidenum">
              <a:rPr lang="en-US" smtClean="0"/>
              <a:t>14</a:t>
            </a:fld>
            <a:endParaRPr lang="en-US"/>
          </a:p>
        </p:txBody>
      </p:sp>
    </p:spTree>
    <p:extLst>
      <p:ext uri="{BB962C8B-B14F-4D97-AF65-F5344CB8AC3E}">
        <p14:creationId xmlns:p14="http://schemas.microsoft.com/office/powerpoint/2010/main" val="33490918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optimization problem was set up to converge the full multi-design point (MDP) model at each optimization iteration.</a:t>
            </a:r>
          </a:p>
          <a:p>
            <a:endParaRPr lang="en-US" dirty="0"/>
          </a:p>
          <a:p>
            <a:r>
              <a:rPr lang="en-US" dirty="0"/>
              <a:t>We size the engine at top-of-climb and thus use it as the design point.</a:t>
            </a:r>
          </a:p>
          <a:p>
            <a:endParaRPr lang="en-US" dirty="0"/>
          </a:p>
          <a:p>
            <a:r>
              <a:rPr lang="en-US" dirty="0"/>
              <a:t>Since we are interested in minimizing emissions and cost, we use fuel burn at cruise for our objective function given that cruise is usually the longest phase of flight.</a:t>
            </a:r>
          </a:p>
          <a:p>
            <a:endParaRPr lang="en-US" dirty="0"/>
          </a:p>
        </p:txBody>
      </p:sp>
      <p:sp>
        <p:nvSpPr>
          <p:cNvPr id="4" name="Slide Number Placeholder 3"/>
          <p:cNvSpPr>
            <a:spLocks noGrp="1"/>
          </p:cNvSpPr>
          <p:nvPr>
            <p:ph type="sldNum" sz="quarter" idx="5"/>
          </p:nvPr>
        </p:nvSpPr>
        <p:spPr/>
        <p:txBody>
          <a:bodyPr/>
          <a:lstStyle/>
          <a:p>
            <a:fld id="{2E977597-0ACE-DC49-B9C4-FEE6C906ABE5}" type="slidenum">
              <a:rPr lang="en-US" smtClean="0"/>
              <a:t>15</a:t>
            </a:fld>
            <a:endParaRPr lang="en-US"/>
          </a:p>
        </p:txBody>
      </p:sp>
    </p:spTree>
    <p:extLst>
      <p:ext uri="{BB962C8B-B14F-4D97-AF65-F5344CB8AC3E}">
        <p14:creationId xmlns:p14="http://schemas.microsoft.com/office/powerpoint/2010/main" val="245998362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we present the design variables and constraints.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design variables were water recovery fraction at CRZ, fan pressure ratio, LPC pressure ratio, overall pressure ratio, combustion temperature at RTO, combustion temperature ratio, and exit velocity ratio at CRZ.</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constraints were net thrust at TOC and maximum fan diameter.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thrust constraints at the other operating conditions are set by the MDP model.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optimization was run for both Jet-A and hydrogen with and without water recovery.</a:t>
            </a:r>
          </a:p>
          <a:p>
            <a:endParaRPr lang="en-US" dirty="0"/>
          </a:p>
        </p:txBody>
      </p:sp>
      <p:sp>
        <p:nvSpPr>
          <p:cNvPr id="4" name="Slide Number Placeholder 3"/>
          <p:cNvSpPr>
            <a:spLocks noGrp="1"/>
          </p:cNvSpPr>
          <p:nvPr>
            <p:ph type="sldNum" sz="quarter" idx="5"/>
          </p:nvPr>
        </p:nvSpPr>
        <p:spPr/>
        <p:txBody>
          <a:bodyPr/>
          <a:lstStyle/>
          <a:p>
            <a:fld id="{2E977597-0ACE-DC49-B9C4-FEE6C906ABE5}" type="slidenum">
              <a:rPr lang="en-US" smtClean="0"/>
              <a:t>16</a:t>
            </a:fld>
            <a:endParaRPr lang="en-US"/>
          </a:p>
        </p:txBody>
      </p:sp>
    </p:spTree>
    <p:extLst>
      <p:ext uri="{BB962C8B-B14F-4D97-AF65-F5344CB8AC3E}">
        <p14:creationId xmlns:p14="http://schemas.microsoft.com/office/powerpoint/2010/main" val="418135242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will now discuss the results from the optimization problems.</a:t>
            </a:r>
          </a:p>
        </p:txBody>
      </p:sp>
      <p:sp>
        <p:nvSpPr>
          <p:cNvPr id="4" name="Slide Number Placeholder 3"/>
          <p:cNvSpPr>
            <a:spLocks noGrp="1"/>
          </p:cNvSpPr>
          <p:nvPr>
            <p:ph type="sldNum" sz="quarter" idx="5"/>
          </p:nvPr>
        </p:nvSpPr>
        <p:spPr/>
        <p:txBody>
          <a:bodyPr/>
          <a:lstStyle/>
          <a:p>
            <a:fld id="{2E977597-0ACE-DC49-B9C4-FEE6C906ABE5}" type="slidenum">
              <a:rPr lang="en-US" smtClean="0"/>
              <a:t>17</a:t>
            </a:fld>
            <a:endParaRPr lang="en-US"/>
          </a:p>
        </p:txBody>
      </p:sp>
    </p:spTree>
    <p:extLst>
      <p:ext uri="{BB962C8B-B14F-4D97-AF65-F5344CB8AC3E}">
        <p14:creationId xmlns:p14="http://schemas.microsoft.com/office/powerpoint/2010/main" val="24604832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we show the optimization history for each problem.</a:t>
            </a:r>
          </a:p>
          <a:p>
            <a:endParaRPr lang="en-US" dirty="0"/>
          </a:p>
          <a:p>
            <a:r>
              <a:rPr lang="en-US" dirty="0"/>
              <a:t>All four optimization problems successfully converged to the specified optimality and feasibility tolerance.</a:t>
            </a:r>
          </a:p>
          <a:p>
            <a:endParaRPr lang="en-US" dirty="0"/>
          </a:p>
          <a:p>
            <a:r>
              <a:rPr lang="en-US" dirty="0"/>
              <a:t>The optimizations took about 45 minutes and 18 iterations to run on a standard laptop.</a:t>
            </a:r>
          </a:p>
        </p:txBody>
      </p:sp>
      <p:sp>
        <p:nvSpPr>
          <p:cNvPr id="4" name="Slide Number Placeholder 3"/>
          <p:cNvSpPr>
            <a:spLocks noGrp="1"/>
          </p:cNvSpPr>
          <p:nvPr>
            <p:ph type="sldNum" sz="quarter" idx="5"/>
          </p:nvPr>
        </p:nvSpPr>
        <p:spPr/>
        <p:txBody>
          <a:bodyPr/>
          <a:lstStyle/>
          <a:p>
            <a:fld id="{2E977597-0ACE-DC49-B9C4-FEE6C906ABE5}" type="slidenum">
              <a:rPr lang="en-US" smtClean="0"/>
              <a:t>18</a:t>
            </a:fld>
            <a:endParaRPr lang="en-US"/>
          </a:p>
        </p:txBody>
      </p:sp>
    </p:spTree>
    <p:extLst>
      <p:ext uri="{BB962C8B-B14F-4D97-AF65-F5344CB8AC3E}">
        <p14:creationId xmlns:p14="http://schemas.microsoft.com/office/powerpoint/2010/main" val="230116137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r>
                  <a:rPr lang="en-US" dirty="0"/>
                  <a:t>Here we show the optimum values for each engine design.</a:t>
                </a:r>
              </a:p>
              <a:p>
                <a:endParaRPr lang="en-US" dirty="0"/>
              </a:p>
              <a:p>
                <a:r>
                  <a:rPr lang="en-US" dirty="0"/>
                  <a:t>The water recovery fraction and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𝑇</m:t>
                        </m:r>
                      </m:e>
                      <m:sub>
                        <m:r>
                          <a:rPr lang="en-US" b="0" i="1" smtClean="0">
                            <a:latin typeface="Cambria Math" panose="02040503050406030204" pitchFamily="18" charset="0"/>
                          </a:rPr>
                          <m:t>4,</m:t>
                        </m:r>
                        <m:r>
                          <a:rPr lang="en-US" b="0" i="1" smtClean="0">
                            <a:latin typeface="Cambria Math" panose="02040503050406030204" pitchFamily="18" charset="0"/>
                          </a:rPr>
                          <m:t>𝑅𝑇𝑂</m:t>
                        </m:r>
                      </m:sub>
                    </m:sSub>
                  </m:oMath>
                </a14:m>
                <a:r>
                  <a:rPr lang="en-US" dirty="0"/>
                  <a:t> had opposite effects on the fuel burn, therefore we held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𝑇</m:t>
                        </m:r>
                      </m:e>
                      <m:sub>
                        <m:r>
                          <a:rPr lang="en-US" b="0" i="1" smtClean="0">
                            <a:latin typeface="Cambria Math" panose="02040503050406030204" pitchFamily="18" charset="0"/>
                          </a:rPr>
                          <m:t>4,</m:t>
                        </m:r>
                        <m:r>
                          <a:rPr lang="en-US" b="0" i="1" smtClean="0">
                            <a:latin typeface="Cambria Math" panose="02040503050406030204" pitchFamily="18" charset="0"/>
                          </a:rPr>
                          <m:t>𝑅𝑇𝑂</m:t>
                        </m:r>
                      </m:sub>
                    </m:sSub>
                  </m:oMath>
                </a14:m>
                <a:r>
                  <a:rPr lang="en-US" dirty="0"/>
                  <a:t> constant to help asses</a:t>
                </a:r>
                <a:r>
                  <a:rPr lang="en-US" baseline="0" dirty="0"/>
                  <a:t>s the effect of water recovery</a:t>
                </a:r>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water recovery fraction increases until the CEA model failed to converge for each fuel which is 30% for Jet-A and 17% for hydrogen.</a:t>
                </a:r>
              </a:p>
              <a:p>
                <a:endParaRPr lang="en-US" dirty="0"/>
              </a:p>
              <a:p>
                <a:r>
                  <a:rPr lang="en-US" dirty="0"/>
                  <a:t>Fan PR increases with hydrogen and water recovery as the proportion of thrust generated by the fan nozzle increases.</a:t>
                </a:r>
              </a:p>
              <a:p>
                <a:endParaRPr lang="en-US" dirty="0"/>
              </a:p>
              <a:p>
                <a:r>
                  <a:rPr lang="en-US" dirty="0"/>
                  <a:t>The OPR increases due to higher fuel-to-air ratios in core with water recovery.</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Using hydrogen over Jet-A decreases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𝑇</m:t>
                        </m:r>
                      </m:e>
                      <m:sub>
                        <m:r>
                          <a:rPr lang="en-US" b="0" i="1" smtClean="0">
                            <a:latin typeface="Cambria Math" panose="02040503050406030204" pitchFamily="18" charset="0"/>
                          </a:rPr>
                          <m:t>4,</m:t>
                        </m:r>
                        <m:r>
                          <a:rPr lang="en-US" b="0" i="1" smtClean="0">
                            <a:latin typeface="Cambria Math" panose="02040503050406030204" pitchFamily="18" charset="0"/>
                          </a:rPr>
                          <m:t>𝑅𝑇𝑂</m:t>
                        </m:r>
                      </m:sub>
                    </m:sSub>
                  </m:oMath>
                </a14:m>
                <a:r>
                  <a:rPr lang="en-US" dirty="0"/>
                  <a:t> due to burning at</a:t>
                </a:r>
                <a:r>
                  <a:rPr lang="en-US" baseline="0" dirty="0"/>
                  <a:t> a leaner equivalence ratio.</a:t>
                </a:r>
                <a:endParaRPr lang="en-US" dirty="0"/>
              </a:p>
              <a:p>
                <a:endParaRPr lang="en-US" dirty="0"/>
              </a:p>
              <a:p>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𝑇</m:t>
                        </m:r>
                      </m:e>
                      <m:sub>
                        <m:r>
                          <a:rPr lang="en-US" b="0" i="1" smtClean="0">
                            <a:latin typeface="Cambria Math" panose="02040503050406030204" pitchFamily="18" charset="0"/>
                          </a:rPr>
                          <m:t>4,</m:t>
                        </m:r>
                        <m:r>
                          <a:rPr lang="en-US" b="0" i="1" smtClean="0">
                            <a:latin typeface="Cambria Math" panose="02040503050406030204" pitchFamily="18" charset="0"/>
                          </a:rPr>
                          <m:t>𝑟𝑎𝑡𝑖𝑜</m:t>
                        </m:r>
                      </m:sub>
                    </m:sSub>
                  </m:oMath>
                </a14:m>
                <a:r>
                  <a:rPr lang="en-US" dirty="0"/>
                  <a:t> decreases with water recovery which</a:t>
                </a:r>
                <a:r>
                  <a:rPr lang="en-US" baseline="0" dirty="0"/>
                  <a:t> results in lower combustion temperatures.</a:t>
                </a:r>
              </a:p>
              <a:p>
                <a:endParaRPr lang="en-US" baseline="0" dirty="0"/>
              </a:p>
              <a:p>
                <a:r>
                  <a:rPr lang="en-US" baseline="0" dirty="0"/>
                  <a:t>Finally, we see that the thrust-specific energy consumption (TSEC) at cruise improves for both fuels with water recovery.</a:t>
                </a:r>
              </a:p>
              <a:p>
                <a:endParaRPr lang="en-US" baseline="0" dirty="0"/>
              </a:p>
              <a:p>
                <a:r>
                  <a:rPr lang="en-US" baseline="0" dirty="0"/>
                  <a:t>We use TSEC as a comparison metric since hydrogen has a much higher energy content than Jet-A.</a:t>
                </a:r>
                <a:endParaRPr lang="en-US" dirty="0"/>
              </a:p>
              <a:p>
                <a:endParaRPr lang="en-US" dirty="0"/>
              </a:p>
            </p:txBody>
          </p:sp>
        </mc:Choice>
        <mc:Fallback xmlns="">
          <p:sp>
            <p:nvSpPr>
              <p:cNvPr id="3" name="Notes Placeholder 2"/>
              <p:cNvSpPr>
                <a:spLocks noGrp="1"/>
              </p:cNvSpPr>
              <p:nvPr>
                <p:ph type="body" idx="1"/>
              </p:nvPr>
            </p:nvSpPr>
            <p:spPr/>
            <p:txBody>
              <a:bodyPr/>
              <a:lstStyle/>
              <a:p>
                <a:r>
                  <a:rPr lang="en-US" dirty="0"/>
                  <a:t>Here we show the optimum values for each engine design.</a:t>
                </a:r>
              </a:p>
              <a:p>
                <a:endParaRPr lang="en-US" dirty="0"/>
              </a:p>
              <a:p>
                <a:r>
                  <a:rPr lang="en-US" dirty="0"/>
                  <a:t>The water recovery fraction and </a:t>
                </a:r>
                <a:r>
                  <a:rPr lang="en-US" b="0" i="0">
                    <a:latin typeface="Cambria Math" panose="02040503050406030204" pitchFamily="18" charset="0"/>
                  </a:rPr>
                  <a:t>𝑇_(4,𝑅𝑇𝑂)</a:t>
                </a:r>
                <a:r>
                  <a:rPr lang="en-US" dirty="0"/>
                  <a:t> had opposite effects on the fuel burn, therefore we held </a:t>
                </a:r>
                <a:r>
                  <a:rPr lang="en-US" b="0" i="0">
                    <a:latin typeface="Cambria Math" panose="02040503050406030204" pitchFamily="18" charset="0"/>
                  </a:rPr>
                  <a:t>𝑇_(4,𝑅𝑇𝑂)</a:t>
                </a:r>
                <a:r>
                  <a:rPr lang="en-US" dirty="0"/>
                  <a:t> constant to help asses</a:t>
                </a:r>
                <a:r>
                  <a:rPr lang="en-US" baseline="0" dirty="0"/>
                  <a:t>s the effect of water recovery</a:t>
                </a:r>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water recovery fraction increases until the CEA model failed to converge for each fuel which is 30% for Jet-A and 17% for hydrogen.</a:t>
                </a:r>
              </a:p>
              <a:p>
                <a:endParaRPr lang="en-US" dirty="0"/>
              </a:p>
              <a:p>
                <a:r>
                  <a:rPr lang="en-US" dirty="0"/>
                  <a:t>Fan PR increases with hydrogen and water recovery as the proportion of thrust generated by the fan nozzle increases.</a:t>
                </a:r>
              </a:p>
              <a:p>
                <a:endParaRPr lang="en-US" dirty="0"/>
              </a:p>
              <a:p>
                <a:r>
                  <a:rPr lang="en-US" dirty="0"/>
                  <a:t>OPR increases due to higher fuel-to-air ratios in core with water recovery.</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Using hydrogen over Jet-A decreases </a:t>
                </a:r>
                <a:r>
                  <a:rPr lang="en-US" b="0" i="0">
                    <a:latin typeface="Cambria Math" panose="02040503050406030204" pitchFamily="18" charset="0"/>
                  </a:rPr>
                  <a:t>𝑇_(4,𝑅𝑇𝑂)</a:t>
                </a:r>
                <a:r>
                  <a:rPr lang="en-US" dirty="0"/>
                  <a:t> due to burning at</a:t>
                </a:r>
                <a:r>
                  <a:rPr lang="en-US" baseline="0" dirty="0"/>
                  <a:t> a leaner equivalence ratio.</a:t>
                </a:r>
                <a:endParaRPr lang="en-US" dirty="0"/>
              </a:p>
              <a:p>
                <a:endParaRPr lang="en-US" dirty="0"/>
              </a:p>
              <a:p>
                <a:r>
                  <a:rPr lang="en-US" b="0" i="0">
                    <a:latin typeface="Cambria Math" panose="02040503050406030204" pitchFamily="18" charset="0"/>
                  </a:rPr>
                  <a:t>𝑇_(4,𝑟𝑎𝑡𝑖𝑜)</a:t>
                </a:r>
                <a:r>
                  <a:rPr lang="en-US" dirty="0"/>
                  <a:t> decreases with water recovery due to </a:t>
                </a:r>
                <a:r>
                  <a:rPr lang="en-US" baseline="0" dirty="0"/>
                  <a:t>water recovery increasing core thrust and thus requiring lower temperatures.</a:t>
                </a:r>
              </a:p>
              <a:p>
                <a:endParaRPr lang="en-US" baseline="0" dirty="0"/>
              </a:p>
              <a:p>
                <a:r>
                  <a:rPr lang="en-US" baseline="0" dirty="0"/>
                  <a:t>Finally, we see that the thrust-specific energy consumption (TSEC) at cruise improves for both fuels with water recovery.</a:t>
                </a:r>
              </a:p>
              <a:p>
                <a:endParaRPr lang="en-US" baseline="0" dirty="0"/>
              </a:p>
              <a:p>
                <a:r>
                  <a:rPr lang="en-US" baseline="0" dirty="0"/>
                  <a:t>We use TSEC as a comparison metric since hydrogen has a much higher energy content than Jet-A.</a:t>
                </a:r>
                <a:endParaRPr lang="en-US" dirty="0"/>
              </a:p>
              <a:p>
                <a:endParaRPr lang="en-US" dirty="0"/>
              </a:p>
            </p:txBody>
          </p:sp>
        </mc:Fallback>
      </mc:AlternateContent>
      <p:sp>
        <p:nvSpPr>
          <p:cNvPr id="4" name="Slide Number Placeholder 3"/>
          <p:cNvSpPr>
            <a:spLocks noGrp="1"/>
          </p:cNvSpPr>
          <p:nvPr>
            <p:ph type="sldNum" sz="quarter" idx="5"/>
          </p:nvPr>
        </p:nvSpPr>
        <p:spPr/>
        <p:txBody>
          <a:bodyPr/>
          <a:lstStyle/>
          <a:p>
            <a:fld id="{2E977597-0ACE-DC49-B9C4-FEE6C906ABE5}" type="slidenum">
              <a:rPr lang="en-US" smtClean="0"/>
              <a:t>19</a:t>
            </a:fld>
            <a:endParaRPr lang="en-US"/>
          </a:p>
        </p:txBody>
      </p:sp>
    </p:spTree>
    <p:extLst>
      <p:ext uri="{BB962C8B-B14F-4D97-AF65-F5344CB8AC3E}">
        <p14:creationId xmlns:p14="http://schemas.microsoft.com/office/powerpoint/2010/main" val="37791726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Due to climate change, alternative aviation fuels are actively being researched to reduce carbon emissions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dirty="0"/>
              <a:t>Hydrogen presents itself as the most viable alternative to kerosene-based fuels for long-haul flights due to being carbon free and having useful properties.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pPr>
              <a:defRPr/>
            </a:pPr>
            <a:fld id="{B7B05DEF-6DE7-4BF9-8DBB-FF904A788E50}" type="slidenum">
              <a:rPr lang="en-US" smtClean="0"/>
              <a:pPr>
                <a:defRPr/>
              </a:pPr>
              <a:t>2</a:t>
            </a:fld>
            <a:endParaRPr lang="en-US"/>
          </a:p>
        </p:txBody>
      </p:sp>
    </p:spTree>
    <p:extLst>
      <p:ext uri="{BB962C8B-B14F-4D97-AF65-F5344CB8AC3E}">
        <p14:creationId xmlns:p14="http://schemas.microsoft.com/office/powerpoint/2010/main" val="51781349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we compare the optimum TSEC at cruise for each design.</a:t>
            </a:r>
          </a:p>
          <a:p>
            <a:endParaRPr lang="en-US" dirty="0"/>
          </a:p>
          <a:p>
            <a:r>
              <a:rPr lang="en-US" dirty="0"/>
              <a:t>Adding water recovery to each fuel results in significant efficiency improvements.</a:t>
            </a:r>
          </a:p>
          <a:p>
            <a:endParaRPr lang="en-US" dirty="0"/>
          </a:p>
          <a:p>
            <a:r>
              <a:rPr lang="en-US" dirty="0"/>
              <a:t>Hydrogen with water recovery has a large relative improvement compared to a standard Jet-A engine.</a:t>
            </a:r>
          </a:p>
          <a:p>
            <a:endParaRPr lang="en-US" dirty="0"/>
          </a:p>
          <a:p>
            <a:r>
              <a:rPr lang="en-US" dirty="0"/>
              <a:t>We can note that it would be easier to recovery water in a hydrogen engine the exhaust stream having 3 times the amount of water compared to a Jet-A engine.</a:t>
            </a:r>
          </a:p>
          <a:p>
            <a:endParaRPr lang="en-US" dirty="0"/>
          </a:p>
          <a:p>
            <a:r>
              <a:rPr lang="en-US" dirty="0"/>
              <a:t>Therefore, using hydrogen with water recovery would result in significant cost savings over the lifetime of the engine.</a:t>
            </a:r>
          </a:p>
        </p:txBody>
      </p:sp>
      <p:sp>
        <p:nvSpPr>
          <p:cNvPr id="4" name="Slide Number Placeholder 3"/>
          <p:cNvSpPr>
            <a:spLocks noGrp="1"/>
          </p:cNvSpPr>
          <p:nvPr>
            <p:ph type="sldNum" sz="quarter" idx="5"/>
          </p:nvPr>
        </p:nvSpPr>
        <p:spPr/>
        <p:txBody>
          <a:bodyPr/>
          <a:lstStyle/>
          <a:p>
            <a:fld id="{2E977597-0ACE-DC49-B9C4-FEE6C906ABE5}" type="slidenum">
              <a:rPr lang="en-US" smtClean="0"/>
              <a:t>20</a:t>
            </a:fld>
            <a:endParaRPr lang="en-US"/>
          </a:p>
        </p:txBody>
      </p:sp>
    </p:spTree>
    <p:extLst>
      <p:ext uri="{BB962C8B-B14F-4D97-AF65-F5344CB8AC3E}">
        <p14:creationId xmlns:p14="http://schemas.microsoft.com/office/powerpoint/2010/main" val="168794920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Given these findings, we would like to map out the design space for a condenser used in this propulsion system.</a:t>
            </a:r>
          </a:p>
        </p:txBody>
      </p:sp>
      <p:sp>
        <p:nvSpPr>
          <p:cNvPr id="4" name="Slide Number Placeholder 3"/>
          <p:cNvSpPr>
            <a:spLocks noGrp="1"/>
          </p:cNvSpPr>
          <p:nvPr>
            <p:ph type="sldNum" sz="quarter" idx="5"/>
          </p:nvPr>
        </p:nvSpPr>
        <p:spPr/>
        <p:txBody>
          <a:bodyPr/>
          <a:lstStyle/>
          <a:p>
            <a:fld id="{2E977597-0ACE-DC49-B9C4-FEE6C906ABE5}" type="slidenum">
              <a:rPr lang="en-US" smtClean="0"/>
              <a:t>21</a:t>
            </a:fld>
            <a:endParaRPr lang="en-US"/>
          </a:p>
        </p:txBody>
      </p:sp>
    </p:spTree>
    <p:extLst>
      <p:ext uri="{BB962C8B-B14F-4D97-AF65-F5344CB8AC3E}">
        <p14:creationId xmlns:p14="http://schemas.microsoft.com/office/powerpoint/2010/main" val="213161234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extract the water, we would need a condenser in the core stream which would incur pressure losses.</a:t>
            </a:r>
          </a:p>
          <a:p>
            <a:endParaRPr lang="en-US" dirty="0"/>
          </a:p>
          <a:p>
            <a:r>
              <a:rPr lang="en-US" dirty="0"/>
              <a:t>Therefore, we performed a study to determine how the engine efficiency is impacted by pressure loss at the extractor.</a:t>
            </a:r>
          </a:p>
        </p:txBody>
      </p:sp>
      <p:sp>
        <p:nvSpPr>
          <p:cNvPr id="4" name="Slide Number Placeholder 3"/>
          <p:cNvSpPr>
            <a:spLocks noGrp="1"/>
          </p:cNvSpPr>
          <p:nvPr>
            <p:ph type="sldNum" sz="quarter" idx="5"/>
          </p:nvPr>
        </p:nvSpPr>
        <p:spPr/>
        <p:txBody>
          <a:bodyPr/>
          <a:lstStyle/>
          <a:p>
            <a:fld id="{2E977597-0ACE-DC49-B9C4-FEE6C906ABE5}" type="slidenum">
              <a:rPr lang="en-US" smtClean="0"/>
              <a:t>22</a:t>
            </a:fld>
            <a:endParaRPr lang="en-US"/>
          </a:p>
        </p:txBody>
      </p:sp>
    </p:spTree>
    <p:extLst>
      <p:ext uri="{BB962C8B-B14F-4D97-AF65-F5344CB8AC3E}">
        <p14:creationId xmlns:p14="http://schemas.microsoft.com/office/powerpoint/2010/main" val="351275467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varied the relative pressure loss in the duct located just before the extractor and optimized the hydrogen engine with water recovery at each value.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red line shows the hydrogen engine without water recovery to show the efficiency limits of the water recovery system.</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figure shows the feasible design space for a condenser in which we would see efficiency gains with water recovery.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see the maximum performance benefits up to about a 16% pressure drop.</a:t>
            </a:r>
          </a:p>
          <a:p>
            <a:endParaRPr lang="en-US" dirty="0"/>
          </a:p>
        </p:txBody>
      </p:sp>
      <p:sp>
        <p:nvSpPr>
          <p:cNvPr id="4" name="Slide Number Placeholder 3"/>
          <p:cNvSpPr>
            <a:spLocks noGrp="1"/>
          </p:cNvSpPr>
          <p:nvPr>
            <p:ph type="sldNum" sz="quarter" idx="5"/>
          </p:nvPr>
        </p:nvSpPr>
        <p:spPr/>
        <p:txBody>
          <a:bodyPr/>
          <a:lstStyle/>
          <a:p>
            <a:fld id="{2E977597-0ACE-DC49-B9C4-FEE6C906ABE5}" type="slidenum">
              <a:rPr lang="en-US" smtClean="0"/>
              <a:t>23</a:t>
            </a:fld>
            <a:endParaRPr lang="en-US"/>
          </a:p>
        </p:txBody>
      </p:sp>
    </p:spTree>
    <p:extLst>
      <p:ext uri="{BB962C8B-B14F-4D97-AF65-F5344CB8AC3E}">
        <p14:creationId xmlns:p14="http://schemas.microsoft.com/office/powerpoint/2010/main" val="188485642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also see that the optimizer designs the engine to recover more water to compensate for pressure loss.</a:t>
            </a:r>
          </a:p>
          <a:p>
            <a:endParaRPr lang="en-US" dirty="0"/>
          </a:p>
          <a:p>
            <a:r>
              <a:rPr lang="en-US" dirty="0"/>
              <a:t>The optimal water recovery fraction at each point was pushed to its upper limit of 17%.</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Engine cycles that utilized this technology can use the thermal properties of hydrogen to condense the water and then use the heated fuel to further improve the efficiency of the engine.</a:t>
            </a:r>
          </a:p>
          <a:p>
            <a:endParaRPr lang="en-US" dirty="0"/>
          </a:p>
        </p:txBody>
      </p:sp>
      <p:sp>
        <p:nvSpPr>
          <p:cNvPr id="4" name="Slide Number Placeholder 3"/>
          <p:cNvSpPr>
            <a:spLocks noGrp="1"/>
          </p:cNvSpPr>
          <p:nvPr>
            <p:ph type="sldNum" sz="quarter" idx="5"/>
          </p:nvPr>
        </p:nvSpPr>
        <p:spPr/>
        <p:txBody>
          <a:bodyPr/>
          <a:lstStyle/>
          <a:p>
            <a:fld id="{2E977597-0ACE-DC49-B9C4-FEE6C906ABE5}" type="slidenum">
              <a:rPr lang="en-US" smtClean="0"/>
              <a:t>24</a:t>
            </a:fld>
            <a:endParaRPr lang="en-US"/>
          </a:p>
        </p:txBody>
      </p:sp>
    </p:spTree>
    <p:extLst>
      <p:ext uri="{BB962C8B-B14F-4D97-AF65-F5344CB8AC3E}">
        <p14:creationId xmlns:p14="http://schemas.microsoft.com/office/powerpoint/2010/main" val="234299953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summary, we developed a novel closed-loop water vapor recovery system in a commercial turbofan engine.</a:t>
            </a:r>
          </a:p>
          <a:p>
            <a:endParaRPr lang="en-US" dirty="0"/>
          </a:p>
        </p:txBody>
      </p:sp>
      <p:sp>
        <p:nvSpPr>
          <p:cNvPr id="4" name="Slide Number Placeholder 3"/>
          <p:cNvSpPr>
            <a:spLocks noGrp="1"/>
          </p:cNvSpPr>
          <p:nvPr>
            <p:ph type="sldNum" sz="quarter" idx="5"/>
          </p:nvPr>
        </p:nvSpPr>
        <p:spPr/>
        <p:txBody>
          <a:bodyPr/>
          <a:lstStyle/>
          <a:p>
            <a:fld id="{2E977597-0ACE-DC49-B9C4-FEE6C906ABE5}" type="slidenum">
              <a:rPr lang="en-US" smtClean="0"/>
              <a:t>25</a:t>
            </a:fld>
            <a:endParaRPr lang="en-US"/>
          </a:p>
        </p:txBody>
      </p:sp>
    </p:spTree>
    <p:extLst>
      <p:ext uri="{BB962C8B-B14F-4D97-AF65-F5344CB8AC3E}">
        <p14:creationId xmlns:p14="http://schemas.microsoft.com/office/powerpoint/2010/main" val="324666040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successfully optimized the engine performance with vapor recovery and showed that there are significant efficiency improvements.</a:t>
            </a:r>
          </a:p>
        </p:txBody>
      </p:sp>
      <p:sp>
        <p:nvSpPr>
          <p:cNvPr id="4" name="Slide Number Placeholder 3"/>
          <p:cNvSpPr>
            <a:spLocks noGrp="1"/>
          </p:cNvSpPr>
          <p:nvPr>
            <p:ph type="sldNum" sz="quarter" idx="5"/>
          </p:nvPr>
        </p:nvSpPr>
        <p:spPr/>
        <p:txBody>
          <a:bodyPr/>
          <a:lstStyle/>
          <a:p>
            <a:fld id="{2E977597-0ACE-DC49-B9C4-FEE6C906ABE5}" type="slidenum">
              <a:rPr lang="en-US" smtClean="0"/>
              <a:t>26</a:t>
            </a:fld>
            <a:endParaRPr lang="en-US"/>
          </a:p>
        </p:txBody>
      </p:sp>
    </p:spTree>
    <p:extLst>
      <p:ext uri="{BB962C8B-B14F-4D97-AF65-F5344CB8AC3E}">
        <p14:creationId xmlns:p14="http://schemas.microsoft.com/office/powerpoint/2010/main" val="111940520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Finally, we presented a feasible design space for a condenser to be used in a hydrogen-fueled engine with water recovery to obtain these efficiency improvements.</a:t>
            </a:r>
          </a:p>
        </p:txBody>
      </p:sp>
      <p:sp>
        <p:nvSpPr>
          <p:cNvPr id="4" name="Slide Number Placeholder 3"/>
          <p:cNvSpPr>
            <a:spLocks noGrp="1"/>
          </p:cNvSpPr>
          <p:nvPr>
            <p:ph type="sldNum" sz="quarter" idx="5"/>
          </p:nvPr>
        </p:nvSpPr>
        <p:spPr/>
        <p:txBody>
          <a:bodyPr/>
          <a:lstStyle/>
          <a:p>
            <a:fld id="{2E977597-0ACE-DC49-B9C4-FEE6C906ABE5}" type="slidenum">
              <a:rPr lang="en-US" smtClean="0"/>
              <a:t>27</a:t>
            </a:fld>
            <a:endParaRPr lang="en-US"/>
          </a:p>
        </p:txBody>
      </p:sp>
    </p:spTree>
    <p:extLst>
      <p:ext uri="{BB962C8B-B14F-4D97-AF65-F5344CB8AC3E}">
        <p14:creationId xmlns:p14="http://schemas.microsoft.com/office/powerpoint/2010/main" val="323934539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Please consider viewing the talks and reading the papers written by my colleagues in the MDO Lab. </a:t>
            </a:r>
          </a:p>
          <a:p>
            <a:endParaRPr lang="en-US" dirty="0"/>
          </a:p>
          <a:p>
            <a:r>
              <a:rPr lang="en-US" dirty="0"/>
              <a:t>If you have a further interest in learning about numerical optimization, please consider checking out my advisor Joaquim Martin's book "Engineering Design Optimization". </a:t>
            </a:r>
          </a:p>
          <a:p>
            <a:endParaRPr lang="en-US" dirty="0"/>
          </a:p>
          <a:p>
            <a:r>
              <a:rPr lang="en-US" dirty="0"/>
              <a:t>A free pdf of the book is available at the link in the lower lefthand corner.</a:t>
            </a:r>
          </a:p>
        </p:txBody>
      </p:sp>
      <p:sp>
        <p:nvSpPr>
          <p:cNvPr id="4" name="Slide Number Placeholder 3"/>
          <p:cNvSpPr>
            <a:spLocks noGrp="1"/>
          </p:cNvSpPr>
          <p:nvPr>
            <p:ph type="sldNum" sz="quarter" idx="5"/>
          </p:nvPr>
        </p:nvSpPr>
        <p:spPr/>
        <p:txBody>
          <a:bodyPr/>
          <a:lstStyle/>
          <a:p>
            <a:fld id="{2E977597-0ACE-DC49-B9C4-FEE6C906ABE5}" type="slidenum">
              <a:rPr lang="en-US" smtClean="0"/>
              <a:t>28</a:t>
            </a:fld>
            <a:endParaRPr lang="en-US"/>
          </a:p>
        </p:txBody>
      </p:sp>
    </p:spTree>
    <p:extLst>
      <p:ext uri="{BB962C8B-B14F-4D97-AF65-F5344CB8AC3E}">
        <p14:creationId xmlns:p14="http://schemas.microsoft.com/office/powerpoint/2010/main" val="2478742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Hydrogen-powered engines present a few technological obstacles to being a direct replacement for Jet-A powered engines.</a:t>
            </a:r>
          </a:p>
          <a:p>
            <a:endParaRPr lang="en-US" dirty="0"/>
          </a:p>
          <a:p>
            <a:r>
              <a:rPr lang="en-US" dirty="0"/>
              <a:t>Carrying and burning hydrogen introduces complexity and weight penalties because liquid hydrogen needs to be kept cold and under pressure.</a:t>
            </a:r>
          </a:p>
        </p:txBody>
      </p:sp>
      <p:sp>
        <p:nvSpPr>
          <p:cNvPr id="4" name="Slide Number Placeholder 3"/>
          <p:cNvSpPr>
            <a:spLocks noGrp="1"/>
          </p:cNvSpPr>
          <p:nvPr>
            <p:ph type="sldNum" sz="quarter" idx="5"/>
          </p:nvPr>
        </p:nvSpPr>
        <p:spPr/>
        <p:txBody>
          <a:bodyPr/>
          <a:lstStyle/>
          <a:p>
            <a:fld id="{2E977597-0ACE-DC49-B9C4-FEE6C906ABE5}" type="slidenum">
              <a:rPr lang="en-US" smtClean="0"/>
              <a:t>3</a:t>
            </a:fld>
            <a:endParaRPr lang="en-US"/>
          </a:p>
        </p:txBody>
      </p:sp>
    </p:spTree>
    <p:extLst>
      <p:ext uri="{BB962C8B-B14F-4D97-AF65-F5344CB8AC3E}">
        <p14:creationId xmlns:p14="http://schemas.microsoft.com/office/powerpoint/2010/main" val="7706430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NASA study found that injecting water just before the compressors augmented thrust and improved efficiency.</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can therefore use the useful thermodynamic properties and exhaust products of burning hydrogen to our advantage.</a:t>
            </a:r>
          </a:p>
          <a:p>
            <a:endParaRPr lang="en-US" dirty="0"/>
          </a:p>
          <a:p>
            <a:r>
              <a:rPr lang="en-US" dirty="0"/>
              <a:t>Using water recirculation can help make hydrogen-powered commercial engines viable by offsetting the penalties associated with using hydrogen.</a:t>
            </a:r>
          </a:p>
        </p:txBody>
      </p:sp>
      <p:sp>
        <p:nvSpPr>
          <p:cNvPr id="4" name="Slide Number Placeholder 3"/>
          <p:cNvSpPr>
            <a:spLocks noGrp="1"/>
          </p:cNvSpPr>
          <p:nvPr>
            <p:ph type="sldNum" sz="quarter" idx="5"/>
          </p:nvPr>
        </p:nvSpPr>
        <p:spPr/>
        <p:txBody>
          <a:bodyPr/>
          <a:lstStyle/>
          <a:p>
            <a:fld id="{2E977597-0ACE-DC49-B9C4-FEE6C906ABE5}" type="slidenum">
              <a:rPr lang="en-US" smtClean="0"/>
              <a:t>4</a:t>
            </a:fld>
            <a:endParaRPr lang="en-US"/>
          </a:p>
        </p:txBody>
      </p:sp>
    </p:spTree>
    <p:extLst>
      <p:ext uri="{BB962C8B-B14F-4D97-AF65-F5344CB8AC3E}">
        <p14:creationId xmlns:p14="http://schemas.microsoft.com/office/powerpoint/2010/main" val="18158910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following sections of the presentation, I will present an overview of the computational tools.</a:t>
            </a:r>
          </a:p>
          <a:p>
            <a:endParaRPr lang="en-US" dirty="0"/>
          </a:p>
          <a:p>
            <a:r>
              <a:rPr lang="en-US" dirty="0"/>
              <a:t>Then I will explain the water recovery and propulsion models used to model the water recirculation system.</a:t>
            </a:r>
          </a:p>
          <a:p>
            <a:endParaRPr lang="en-US" dirty="0"/>
          </a:p>
          <a:p>
            <a:r>
              <a:rPr lang="en-US" dirty="0"/>
              <a:t>Finally, I will explain the optimization problem, discuss the results, and present a condenser design study.</a:t>
            </a:r>
          </a:p>
        </p:txBody>
      </p:sp>
      <p:sp>
        <p:nvSpPr>
          <p:cNvPr id="4" name="Slide Number Placeholder 3"/>
          <p:cNvSpPr>
            <a:spLocks noGrp="1"/>
          </p:cNvSpPr>
          <p:nvPr>
            <p:ph type="sldNum" sz="quarter" idx="5"/>
          </p:nvPr>
        </p:nvSpPr>
        <p:spPr/>
        <p:txBody>
          <a:bodyPr/>
          <a:lstStyle/>
          <a:p>
            <a:fld id="{2E977597-0ACE-DC49-B9C4-FEE6C906ABE5}" type="slidenum">
              <a:rPr lang="en-US" smtClean="0"/>
              <a:t>5</a:t>
            </a:fld>
            <a:endParaRPr lang="en-US"/>
          </a:p>
        </p:txBody>
      </p:sp>
    </p:spTree>
    <p:extLst>
      <p:ext uri="{BB962C8B-B14F-4D97-AF65-F5344CB8AC3E}">
        <p14:creationId xmlns:p14="http://schemas.microsoft.com/office/powerpoint/2010/main" val="15576664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let's look at the computational tools used in this work</a:t>
            </a:r>
          </a:p>
        </p:txBody>
      </p:sp>
      <p:sp>
        <p:nvSpPr>
          <p:cNvPr id="4" name="Slide Number Placeholder 3"/>
          <p:cNvSpPr>
            <a:spLocks noGrp="1"/>
          </p:cNvSpPr>
          <p:nvPr>
            <p:ph type="sldNum" sz="quarter" idx="5"/>
          </p:nvPr>
        </p:nvSpPr>
        <p:spPr/>
        <p:txBody>
          <a:bodyPr/>
          <a:lstStyle/>
          <a:p>
            <a:fld id="{2E977597-0ACE-DC49-B9C4-FEE6C906ABE5}" type="slidenum">
              <a:rPr lang="en-US" smtClean="0"/>
              <a:t>6</a:t>
            </a:fld>
            <a:endParaRPr lang="en-US"/>
          </a:p>
        </p:txBody>
      </p:sp>
    </p:spTree>
    <p:extLst>
      <p:ext uri="{BB962C8B-B14F-4D97-AF65-F5344CB8AC3E}">
        <p14:creationId xmlns:p14="http://schemas.microsoft.com/office/powerpoint/2010/main" val="14877743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use </a:t>
            </a:r>
            <a:r>
              <a:rPr lang="en-US" dirty="0" err="1"/>
              <a:t>OpenMDAO</a:t>
            </a:r>
            <a:r>
              <a:rPr lang="en-US" dirty="0"/>
              <a:t>, an open-source platform for multidisciplinary design analysis, as the main optimization framework.</a:t>
            </a:r>
          </a:p>
          <a:p>
            <a:endParaRPr lang="en-US" dirty="0"/>
          </a:p>
          <a:p>
            <a:r>
              <a:rPr lang="en-US" dirty="0" err="1"/>
              <a:t>OpenMDAO</a:t>
            </a:r>
            <a:r>
              <a:rPr lang="en-US" dirty="0"/>
              <a:t> supports gradient-based optimization which allows users to explore large design spaces with complex models.</a:t>
            </a:r>
          </a:p>
          <a:p>
            <a:endParaRPr lang="en-US" dirty="0"/>
          </a:p>
          <a:p>
            <a:r>
              <a:rPr lang="en-US" dirty="0"/>
              <a:t>For propulsion modeling, we use </a:t>
            </a:r>
            <a:r>
              <a:rPr lang="en-US" dirty="0" err="1"/>
              <a:t>pyCycle</a:t>
            </a:r>
            <a:r>
              <a:rPr lang="en-US" dirty="0"/>
              <a:t> which is a zero-dimensional engine cycle modeling tool written on top of the </a:t>
            </a:r>
            <a:r>
              <a:rPr lang="en-US" dirty="0" err="1"/>
              <a:t>OpenMDAO</a:t>
            </a:r>
            <a:r>
              <a:rPr lang="en-US" dirty="0"/>
              <a:t> framework.</a:t>
            </a:r>
          </a:p>
          <a:p>
            <a:endParaRPr lang="en-US" dirty="0"/>
          </a:p>
          <a:p>
            <a:r>
              <a:rPr lang="en-US" dirty="0" err="1"/>
              <a:t>pyCycle</a:t>
            </a:r>
            <a:r>
              <a:rPr lang="en-US" dirty="0"/>
              <a:t> uses modular components and a chemical equilibrium analysis (CEA) solver to converge engine designs to determine performance.</a:t>
            </a:r>
          </a:p>
          <a:p>
            <a:endParaRPr lang="en-US" dirty="0"/>
          </a:p>
          <a:p>
            <a:r>
              <a:rPr lang="en-US" dirty="0"/>
              <a:t>The </a:t>
            </a:r>
            <a:r>
              <a:rPr lang="en-US" dirty="0" err="1"/>
              <a:t>pyOptSparse</a:t>
            </a:r>
            <a:r>
              <a:rPr lang="en-US" dirty="0"/>
              <a:t> framework provides a Python interface for nonlinear constrained optimizers.</a:t>
            </a:r>
          </a:p>
          <a:p>
            <a:endParaRPr lang="en-US" dirty="0"/>
          </a:p>
          <a:p>
            <a:r>
              <a:rPr lang="en-US" dirty="0"/>
              <a:t>We use SNOPT, which is a gradient-based sequential quadratic programming algorithm for large-scale constrained problems.</a:t>
            </a:r>
          </a:p>
          <a:p>
            <a:endParaRPr lang="en-US" dirty="0"/>
          </a:p>
        </p:txBody>
      </p:sp>
      <p:sp>
        <p:nvSpPr>
          <p:cNvPr id="4" name="Slide Number Placeholder 3"/>
          <p:cNvSpPr>
            <a:spLocks noGrp="1"/>
          </p:cNvSpPr>
          <p:nvPr>
            <p:ph type="sldNum" sz="quarter" idx="5"/>
          </p:nvPr>
        </p:nvSpPr>
        <p:spPr/>
        <p:txBody>
          <a:bodyPr/>
          <a:lstStyle/>
          <a:p>
            <a:fld id="{2E977597-0ACE-DC49-B9C4-FEE6C906ABE5}" type="slidenum">
              <a:rPr lang="en-US" smtClean="0"/>
              <a:t>7</a:t>
            </a:fld>
            <a:endParaRPr lang="en-US"/>
          </a:p>
        </p:txBody>
      </p:sp>
    </p:spTree>
    <p:extLst>
      <p:ext uri="{BB962C8B-B14F-4D97-AF65-F5344CB8AC3E}">
        <p14:creationId xmlns:p14="http://schemas.microsoft.com/office/powerpoint/2010/main" val="36041803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lets look at how the water recovery and propulsion models are implemented.</a:t>
            </a:r>
          </a:p>
        </p:txBody>
      </p:sp>
      <p:sp>
        <p:nvSpPr>
          <p:cNvPr id="4" name="Slide Number Placeholder 3"/>
          <p:cNvSpPr>
            <a:spLocks noGrp="1"/>
          </p:cNvSpPr>
          <p:nvPr>
            <p:ph type="sldNum" sz="quarter" idx="5"/>
          </p:nvPr>
        </p:nvSpPr>
        <p:spPr/>
        <p:txBody>
          <a:bodyPr/>
          <a:lstStyle/>
          <a:p>
            <a:fld id="{2E977597-0ACE-DC49-B9C4-FEE6C906ABE5}" type="slidenum">
              <a:rPr lang="en-US" smtClean="0"/>
              <a:t>8</a:t>
            </a:fld>
            <a:endParaRPr lang="en-US"/>
          </a:p>
        </p:txBody>
      </p:sp>
    </p:spTree>
    <p:extLst>
      <p:ext uri="{BB962C8B-B14F-4D97-AF65-F5344CB8AC3E}">
        <p14:creationId xmlns:p14="http://schemas.microsoft.com/office/powerpoint/2010/main" val="4835877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we created a water injection component in </a:t>
            </a:r>
            <a:r>
              <a:rPr lang="en-US" dirty="0" err="1"/>
              <a:t>pyCycle</a:t>
            </a:r>
            <a:r>
              <a:rPr lang="en-US" dirty="0"/>
              <a:t>.</a:t>
            </a:r>
          </a:p>
          <a:p>
            <a:endParaRPr lang="en-US" dirty="0"/>
          </a:p>
          <a:p>
            <a:r>
              <a:rPr lang="en-US" dirty="0"/>
              <a:t>This component injects a prescribed water flow rate to be added to the incoming airstream.</a:t>
            </a:r>
          </a:p>
          <a:p>
            <a:endParaRPr lang="en-US" dirty="0"/>
          </a:p>
          <a:p>
            <a:r>
              <a:rPr lang="en-US" dirty="0"/>
              <a:t>The CEA solver then computes the new equilibrium composition of the airstream with the added water.</a:t>
            </a:r>
          </a:p>
        </p:txBody>
      </p:sp>
      <p:sp>
        <p:nvSpPr>
          <p:cNvPr id="4" name="Slide Number Placeholder 3"/>
          <p:cNvSpPr>
            <a:spLocks noGrp="1"/>
          </p:cNvSpPr>
          <p:nvPr>
            <p:ph type="sldNum" sz="quarter" idx="5"/>
          </p:nvPr>
        </p:nvSpPr>
        <p:spPr/>
        <p:txBody>
          <a:bodyPr/>
          <a:lstStyle/>
          <a:p>
            <a:fld id="{2E977597-0ACE-DC49-B9C4-FEE6C906ABE5}" type="slidenum">
              <a:rPr lang="en-US" smtClean="0"/>
              <a:t>9</a:t>
            </a:fld>
            <a:endParaRPr lang="en-US"/>
          </a:p>
        </p:txBody>
      </p:sp>
    </p:spTree>
    <p:extLst>
      <p:ext uri="{BB962C8B-B14F-4D97-AF65-F5344CB8AC3E}">
        <p14:creationId xmlns:p14="http://schemas.microsoft.com/office/powerpoint/2010/main" val="4696611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3C2E5E-C64E-40A7-5DBB-1228678558E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A71801B-FA9E-A27C-6F50-A551554DEEE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81E7F893-C206-D6B2-6C0E-8DF5170E2AB3}"/>
              </a:ext>
            </a:extLst>
          </p:cNvPr>
          <p:cNvSpPr>
            <a:spLocks noGrp="1"/>
          </p:cNvSpPr>
          <p:nvPr>
            <p:ph type="dt" sz="half" idx="10"/>
          </p:nvPr>
        </p:nvSpPr>
        <p:spPr/>
        <p:txBody>
          <a:bodyPr/>
          <a:lstStyle/>
          <a:p>
            <a:fld id="{E8BBF894-2CD8-2F4A-A600-A73592A76B73}" type="datetime1">
              <a:rPr lang="en-US" smtClean="0"/>
              <a:t>5/10/23</a:t>
            </a:fld>
            <a:endParaRPr lang="en-US"/>
          </a:p>
        </p:txBody>
      </p:sp>
      <p:sp>
        <p:nvSpPr>
          <p:cNvPr id="5" name="Footer Placeholder 4">
            <a:extLst>
              <a:ext uri="{FF2B5EF4-FFF2-40B4-BE49-F238E27FC236}">
                <a16:creationId xmlns:a16="http://schemas.microsoft.com/office/drawing/2014/main" id="{F526A473-478B-E040-14FE-A31F4DFEFD1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0E1A9C-3385-045F-E310-6E36AB840DCA}"/>
              </a:ext>
            </a:extLst>
          </p:cNvPr>
          <p:cNvSpPr>
            <a:spLocks noGrp="1"/>
          </p:cNvSpPr>
          <p:nvPr>
            <p:ph type="sldNum" sz="quarter" idx="12"/>
          </p:nvPr>
        </p:nvSpPr>
        <p:spPr/>
        <p:txBody>
          <a:bodyPr/>
          <a:lstStyle/>
          <a:p>
            <a:fld id="{8AA352E4-A76D-C640-BD56-9E95D5238B65}" type="slidenum">
              <a:rPr lang="en-US" smtClean="0"/>
              <a:t>‹#›</a:t>
            </a:fld>
            <a:endParaRPr lang="en-US"/>
          </a:p>
        </p:txBody>
      </p:sp>
    </p:spTree>
    <p:extLst>
      <p:ext uri="{BB962C8B-B14F-4D97-AF65-F5344CB8AC3E}">
        <p14:creationId xmlns:p14="http://schemas.microsoft.com/office/powerpoint/2010/main" val="4903863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7A818B-A167-03CA-A679-997288ACD75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A1F5DBC-1933-4AC6-45D9-EAA26F66798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CD394A1-EDB2-D8E4-91CB-538AA81AE931}"/>
              </a:ext>
            </a:extLst>
          </p:cNvPr>
          <p:cNvSpPr>
            <a:spLocks noGrp="1"/>
          </p:cNvSpPr>
          <p:nvPr>
            <p:ph type="dt" sz="half" idx="10"/>
          </p:nvPr>
        </p:nvSpPr>
        <p:spPr/>
        <p:txBody>
          <a:bodyPr/>
          <a:lstStyle/>
          <a:p>
            <a:fld id="{AB24462D-9CBC-574A-B62C-50F3E5535375}" type="datetime1">
              <a:rPr lang="en-US" smtClean="0"/>
              <a:t>5/10/23</a:t>
            </a:fld>
            <a:endParaRPr lang="en-US"/>
          </a:p>
        </p:txBody>
      </p:sp>
      <p:sp>
        <p:nvSpPr>
          <p:cNvPr id="5" name="Footer Placeholder 4">
            <a:extLst>
              <a:ext uri="{FF2B5EF4-FFF2-40B4-BE49-F238E27FC236}">
                <a16:creationId xmlns:a16="http://schemas.microsoft.com/office/drawing/2014/main" id="{3AFA898D-6797-C5F8-949D-466479D86D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D6AF77C-8A15-8C60-1FE1-BABB7F0EB688}"/>
              </a:ext>
            </a:extLst>
          </p:cNvPr>
          <p:cNvSpPr>
            <a:spLocks noGrp="1"/>
          </p:cNvSpPr>
          <p:nvPr>
            <p:ph type="sldNum" sz="quarter" idx="12"/>
          </p:nvPr>
        </p:nvSpPr>
        <p:spPr/>
        <p:txBody>
          <a:bodyPr/>
          <a:lstStyle/>
          <a:p>
            <a:fld id="{8AA352E4-A76D-C640-BD56-9E95D5238B65}" type="slidenum">
              <a:rPr lang="en-US" smtClean="0"/>
              <a:t>‹#›</a:t>
            </a:fld>
            <a:endParaRPr lang="en-US"/>
          </a:p>
        </p:txBody>
      </p:sp>
    </p:spTree>
    <p:extLst>
      <p:ext uri="{BB962C8B-B14F-4D97-AF65-F5344CB8AC3E}">
        <p14:creationId xmlns:p14="http://schemas.microsoft.com/office/powerpoint/2010/main" val="18216404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2D3EF7C-506F-18F6-64A0-FED1A78640A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9C786EB-1201-90AF-7735-CF7FCCFF79B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BB1867B-54E6-167E-EC13-59F40326DBE2}"/>
              </a:ext>
            </a:extLst>
          </p:cNvPr>
          <p:cNvSpPr>
            <a:spLocks noGrp="1"/>
          </p:cNvSpPr>
          <p:nvPr>
            <p:ph type="dt" sz="half" idx="10"/>
          </p:nvPr>
        </p:nvSpPr>
        <p:spPr/>
        <p:txBody>
          <a:bodyPr/>
          <a:lstStyle/>
          <a:p>
            <a:fld id="{879AB32C-9B8E-2A4B-B94E-A9A8D310EFFF}" type="datetime1">
              <a:rPr lang="en-US" smtClean="0"/>
              <a:t>5/10/23</a:t>
            </a:fld>
            <a:endParaRPr lang="en-US"/>
          </a:p>
        </p:txBody>
      </p:sp>
      <p:sp>
        <p:nvSpPr>
          <p:cNvPr id="5" name="Footer Placeholder 4">
            <a:extLst>
              <a:ext uri="{FF2B5EF4-FFF2-40B4-BE49-F238E27FC236}">
                <a16:creationId xmlns:a16="http://schemas.microsoft.com/office/drawing/2014/main" id="{19E4C4B8-207F-7DC1-2EA2-17A4C155426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D9F0F9C-9129-FA92-3EA5-D943BBF3B88B}"/>
              </a:ext>
            </a:extLst>
          </p:cNvPr>
          <p:cNvSpPr>
            <a:spLocks noGrp="1"/>
          </p:cNvSpPr>
          <p:nvPr>
            <p:ph type="sldNum" sz="quarter" idx="12"/>
          </p:nvPr>
        </p:nvSpPr>
        <p:spPr/>
        <p:txBody>
          <a:bodyPr/>
          <a:lstStyle/>
          <a:p>
            <a:fld id="{8AA352E4-A76D-C640-BD56-9E95D5238B65}" type="slidenum">
              <a:rPr lang="en-US" smtClean="0"/>
              <a:t>‹#›</a:t>
            </a:fld>
            <a:endParaRPr lang="en-US"/>
          </a:p>
        </p:txBody>
      </p:sp>
    </p:spTree>
    <p:extLst>
      <p:ext uri="{BB962C8B-B14F-4D97-AF65-F5344CB8AC3E}">
        <p14:creationId xmlns:p14="http://schemas.microsoft.com/office/powerpoint/2010/main" val="15639030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09360D-F128-43BC-25A2-CE3CE97535C6}"/>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B621507-E20D-5CDF-B40D-8BBB86681BD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B125348-8931-5493-57AB-F5FEB287FD39}"/>
              </a:ext>
            </a:extLst>
          </p:cNvPr>
          <p:cNvSpPr>
            <a:spLocks noGrp="1"/>
          </p:cNvSpPr>
          <p:nvPr>
            <p:ph type="dt" sz="half" idx="10"/>
          </p:nvPr>
        </p:nvSpPr>
        <p:spPr/>
        <p:txBody>
          <a:bodyPr/>
          <a:lstStyle/>
          <a:p>
            <a:fld id="{8224CCF0-EDDE-0547-B973-292D2F335164}" type="datetime1">
              <a:rPr lang="en-US" smtClean="0"/>
              <a:t>5/10/23</a:t>
            </a:fld>
            <a:endParaRPr lang="en-US"/>
          </a:p>
        </p:txBody>
      </p:sp>
      <p:sp>
        <p:nvSpPr>
          <p:cNvPr id="5" name="Footer Placeholder 4">
            <a:extLst>
              <a:ext uri="{FF2B5EF4-FFF2-40B4-BE49-F238E27FC236}">
                <a16:creationId xmlns:a16="http://schemas.microsoft.com/office/drawing/2014/main" id="{3ACAD5EA-A3CB-4276-39C0-8AC48134DCE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0B8894-F280-9D51-61E0-A370575539C4}"/>
              </a:ext>
            </a:extLst>
          </p:cNvPr>
          <p:cNvSpPr>
            <a:spLocks noGrp="1"/>
          </p:cNvSpPr>
          <p:nvPr>
            <p:ph type="sldNum" sz="quarter" idx="12"/>
          </p:nvPr>
        </p:nvSpPr>
        <p:spPr/>
        <p:txBody>
          <a:bodyPr/>
          <a:lstStyle/>
          <a:p>
            <a:fld id="{8AA352E4-A76D-C640-BD56-9E95D5238B65}" type="slidenum">
              <a:rPr lang="en-US" smtClean="0"/>
              <a:t>‹#›</a:t>
            </a:fld>
            <a:endParaRPr lang="en-US"/>
          </a:p>
        </p:txBody>
      </p:sp>
    </p:spTree>
    <p:extLst>
      <p:ext uri="{BB962C8B-B14F-4D97-AF65-F5344CB8AC3E}">
        <p14:creationId xmlns:p14="http://schemas.microsoft.com/office/powerpoint/2010/main" val="32621128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ECDA9-646D-9CBD-D6A3-0E4F05791ED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F5F86B9-F91F-94C0-9283-DF70AE283E6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6A97F56-6B0E-36E9-0C60-ABE9C78F5135}"/>
              </a:ext>
            </a:extLst>
          </p:cNvPr>
          <p:cNvSpPr>
            <a:spLocks noGrp="1"/>
          </p:cNvSpPr>
          <p:nvPr>
            <p:ph type="dt" sz="half" idx="10"/>
          </p:nvPr>
        </p:nvSpPr>
        <p:spPr/>
        <p:txBody>
          <a:bodyPr/>
          <a:lstStyle/>
          <a:p>
            <a:fld id="{652971FE-BD39-4445-99FC-9B1179E63D66}" type="datetime1">
              <a:rPr lang="en-US" smtClean="0"/>
              <a:t>5/10/23</a:t>
            </a:fld>
            <a:endParaRPr lang="en-US"/>
          </a:p>
        </p:txBody>
      </p:sp>
      <p:sp>
        <p:nvSpPr>
          <p:cNvPr id="5" name="Footer Placeholder 4">
            <a:extLst>
              <a:ext uri="{FF2B5EF4-FFF2-40B4-BE49-F238E27FC236}">
                <a16:creationId xmlns:a16="http://schemas.microsoft.com/office/drawing/2014/main" id="{7686C173-3509-3E8B-DB9A-BC0DA8448EA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35DDD2-4063-30D4-21E4-DE46B6F1D29F}"/>
              </a:ext>
            </a:extLst>
          </p:cNvPr>
          <p:cNvSpPr>
            <a:spLocks noGrp="1"/>
          </p:cNvSpPr>
          <p:nvPr>
            <p:ph type="sldNum" sz="quarter" idx="12"/>
          </p:nvPr>
        </p:nvSpPr>
        <p:spPr/>
        <p:txBody>
          <a:bodyPr/>
          <a:lstStyle/>
          <a:p>
            <a:fld id="{8AA352E4-A76D-C640-BD56-9E95D5238B65}" type="slidenum">
              <a:rPr lang="en-US" smtClean="0"/>
              <a:t>‹#›</a:t>
            </a:fld>
            <a:endParaRPr lang="en-US"/>
          </a:p>
        </p:txBody>
      </p:sp>
    </p:spTree>
    <p:extLst>
      <p:ext uri="{BB962C8B-B14F-4D97-AF65-F5344CB8AC3E}">
        <p14:creationId xmlns:p14="http://schemas.microsoft.com/office/powerpoint/2010/main" val="16872190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EF0C1-BA4F-91E1-63C9-4C2D2D8A6375}"/>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5626CF5-B13F-07F1-C8D4-F4AB341959B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EC43A565-8D2D-229E-3B00-C571E8CBCA4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201DE70-9CA8-209C-0524-44BEEF5C31CD}"/>
              </a:ext>
            </a:extLst>
          </p:cNvPr>
          <p:cNvSpPr>
            <a:spLocks noGrp="1"/>
          </p:cNvSpPr>
          <p:nvPr>
            <p:ph type="dt" sz="half" idx="10"/>
          </p:nvPr>
        </p:nvSpPr>
        <p:spPr/>
        <p:txBody>
          <a:bodyPr/>
          <a:lstStyle/>
          <a:p>
            <a:fld id="{541E874E-3DFE-AA49-BEF8-41FD9113A6BA}" type="datetime1">
              <a:rPr lang="en-US" smtClean="0"/>
              <a:t>5/10/23</a:t>
            </a:fld>
            <a:endParaRPr lang="en-US"/>
          </a:p>
        </p:txBody>
      </p:sp>
      <p:sp>
        <p:nvSpPr>
          <p:cNvPr id="6" name="Footer Placeholder 5">
            <a:extLst>
              <a:ext uri="{FF2B5EF4-FFF2-40B4-BE49-F238E27FC236}">
                <a16:creationId xmlns:a16="http://schemas.microsoft.com/office/drawing/2014/main" id="{4901CB64-8AC1-83B5-00F2-BF966816D51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0D0663-0A29-991F-AA38-D2490F57162A}"/>
              </a:ext>
            </a:extLst>
          </p:cNvPr>
          <p:cNvSpPr>
            <a:spLocks noGrp="1"/>
          </p:cNvSpPr>
          <p:nvPr>
            <p:ph type="sldNum" sz="quarter" idx="12"/>
          </p:nvPr>
        </p:nvSpPr>
        <p:spPr/>
        <p:txBody>
          <a:bodyPr/>
          <a:lstStyle/>
          <a:p>
            <a:fld id="{8AA352E4-A76D-C640-BD56-9E95D5238B65}" type="slidenum">
              <a:rPr lang="en-US" smtClean="0"/>
              <a:t>‹#›</a:t>
            </a:fld>
            <a:endParaRPr lang="en-US"/>
          </a:p>
        </p:txBody>
      </p:sp>
    </p:spTree>
    <p:extLst>
      <p:ext uri="{BB962C8B-B14F-4D97-AF65-F5344CB8AC3E}">
        <p14:creationId xmlns:p14="http://schemas.microsoft.com/office/powerpoint/2010/main" val="18284356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E307AA-5E8C-E159-492E-536BD92206B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101605F-CC24-EC86-3ACA-AA2EC57B89B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282D7FD-644E-4447-9540-E95EA33BD7F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420F8C2-79ED-70C1-5D7E-66D1497A1C9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D88C14C-8E1D-DEF7-86A8-F2C9D899AF8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D518D29-90CB-2FDF-43D1-875AC3E42C77}"/>
              </a:ext>
            </a:extLst>
          </p:cNvPr>
          <p:cNvSpPr>
            <a:spLocks noGrp="1"/>
          </p:cNvSpPr>
          <p:nvPr>
            <p:ph type="dt" sz="half" idx="10"/>
          </p:nvPr>
        </p:nvSpPr>
        <p:spPr/>
        <p:txBody>
          <a:bodyPr/>
          <a:lstStyle/>
          <a:p>
            <a:fld id="{2AD16BA1-8893-1843-A0A0-157FE5241D08}" type="datetime1">
              <a:rPr lang="en-US" smtClean="0"/>
              <a:t>5/10/23</a:t>
            </a:fld>
            <a:endParaRPr lang="en-US"/>
          </a:p>
        </p:txBody>
      </p:sp>
      <p:sp>
        <p:nvSpPr>
          <p:cNvPr id="8" name="Footer Placeholder 7">
            <a:extLst>
              <a:ext uri="{FF2B5EF4-FFF2-40B4-BE49-F238E27FC236}">
                <a16:creationId xmlns:a16="http://schemas.microsoft.com/office/drawing/2014/main" id="{8115758A-78FA-5ED5-E5A7-41C40DC5FD5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0DB1476-2B6A-07E0-4011-CE425522D89B}"/>
              </a:ext>
            </a:extLst>
          </p:cNvPr>
          <p:cNvSpPr>
            <a:spLocks noGrp="1"/>
          </p:cNvSpPr>
          <p:nvPr>
            <p:ph type="sldNum" sz="quarter" idx="12"/>
          </p:nvPr>
        </p:nvSpPr>
        <p:spPr/>
        <p:txBody>
          <a:bodyPr/>
          <a:lstStyle/>
          <a:p>
            <a:fld id="{8AA352E4-A76D-C640-BD56-9E95D5238B65}" type="slidenum">
              <a:rPr lang="en-US" smtClean="0"/>
              <a:t>‹#›</a:t>
            </a:fld>
            <a:endParaRPr lang="en-US"/>
          </a:p>
        </p:txBody>
      </p:sp>
    </p:spTree>
    <p:extLst>
      <p:ext uri="{BB962C8B-B14F-4D97-AF65-F5344CB8AC3E}">
        <p14:creationId xmlns:p14="http://schemas.microsoft.com/office/powerpoint/2010/main" val="38396603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9432F9-BAF9-C91C-5684-44ED7D56F7A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08A9AA5-8A90-2768-CBCD-F1A6C05D3841}"/>
              </a:ext>
            </a:extLst>
          </p:cNvPr>
          <p:cNvSpPr>
            <a:spLocks noGrp="1"/>
          </p:cNvSpPr>
          <p:nvPr>
            <p:ph type="dt" sz="half" idx="10"/>
          </p:nvPr>
        </p:nvSpPr>
        <p:spPr/>
        <p:txBody>
          <a:bodyPr/>
          <a:lstStyle/>
          <a:p>
            <a:fld id="{7838AD82-2278-5249-AED5-6E1997C91466}" type="datetime1">
              <a:rPr lang="en-US" smtClean="0"/>
              <a:t>5/10/23</a:t>
            </a:fld>
            <a:endParaRPr lang="en-US"/>
          </a:p>
        </p:txBody>
      </p:sp>
      <p:sp>
        <p:nvSpPr>
          <p:cNvPr id="4" name="Footer Placeholder 3">
            <a:extLst>
              <a:ext uri="{FF2B5EF4-FFF2-40B4-BE49-F238E27FC236}">
                <a16:creationId xmlns:a16="http://schemas.microsoft.com/office/drawing/2014/main" id="{FDC78CAA-FB1B-AB9E-CF50-3E345A75FA8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B4CB84A-E8A5-93AB-7248-E8F0266C7B91}"/>
              </a:ext>
            </a:extLst>
          </p:cNvPr>
          <p:cNvSpPr>
            <a:spLocks noGrp="1"/>
          </p:cNvSpPr>
          <p:nvPr>
            <p:ph type="sldNum" sz="quarter" idx="12"/>
          </p:nvPr>
        </p:nvSpPr>
        <p:spPr/>
        <p:txBody>
          <a:bodyPr/>
          <a:lstStyle/>
          <a:p>
            <a:fld id="{8AA352E4-A76D-C640-BD56-9E95D5238B65}" type="slidenum">
              <a:rPr lang="en-US" smtClean="0"/>
              <a:t>‹#›</a:t>
            </a:fld>
            <a:endParaRPr lang="en-US"/>
          </a:p>
        </p:txBody>
      </p:sp>
    </p:spTree>
    <p:extLst>
      <p:ext uri="{BB962C8B-B14F-4D97-AF65-F5344CB8AC3E}">
        <p14:creationId xmlns:p14="http://schemas.microsoft.com/office/powerpoint/2010/main" val="2790374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8041A28-808A-0EBB-FFDC-165EF797AA4E}"/>
              </a:ext>
            </a:extLst>
          </p:cNvPr>
          <p:cNvSpPr>
            <a:spLocks noGrp="1"/>
          </p:cNvSpPr>
          <p:nvPr>
            <p:ph type="dt" sz="half" idx="10"/>
          </p:nvPr>
        </p:nvSpPr>
        <p:spPr/>
        <p:txBody>
          <a:bodyPr/>
          <a:lstStyle/>
          <a:p>
            <a:fld id="{57E57654-2029-E048-A198-E19CBCF6F3E2}" type="datetime1">
              <a:rPr lang="en-US" smtClean="0"/>
              <a:t>5/10/23</a:t>
            </a:fld>
            <a:endParaRPr lang="en-US"/>
          </a:p>
        </p:txBody>
      </p:sp>
      <p:sp>
        <p:nvSpPr>
          <p:cNvPr id="3" name="Footer Placeholder 2">
            <a:extLst>
              <a:ext uri="{FF2B5EF4-FFF2-40B4-BE49-F238E27FC236}">
                <a16:creationId xmlns:a16="http://schemas.microsoft.com/office/drawing/2014/main" id="{C6DE0CB3-6704-4C6E-65A7-DA3FB9D3BE1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37D6603-78AB-935A-1732-39F3ECF0D307}"/>
              </a:ext>
            </a:extLst>
          </p:cNvPr>
          <p:cNvSpPr>
            <a:spLocks noGrp="1"/>
          </p:cNvSpPr>
          <p:nvPr>
            <p:ph type="sldNum" sz="quarter" idx="12"/>
          </p:nvPr>
        </p:nvSpPr>
        <p:spPr/>
        <p:txBody>
          <a:bodyPr/>
          <a:lstStyle/>
          <a:p>
            <a:fld id="{8AA352E4-A76D-C640-BD56-9E95D5238B65}" type="slidenum">
              <a:rPr lang="en-US" smtClean="0"/>
              <a:t>‹#›</a:t>
            </a:fld>
            <a:endParaRPr lang="en-US"/>
          </a:p>
        </p:txBody>
      </p:sp>
    </p:spTree>
    <p:extLst>
      <p:ext uri="{BB962C8B-B14F-4D97-AF65-F5344CB8AC3E}">
        <p14:creationId xmlns:p14="http://schemas.microsoft.com/office/powerpoint/2010/main" val="10986513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FB16EC-95CF-0D1E-1C1A-9D873B956B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201F8C4-26CE-0FBA-B44A-BA6B4E4156A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CE39D49-ECCF-F8BC-597B-AF39DA8B1CF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AA54182-689A-4911-F4CB-9981F2C5CE7F}"/>
              </a:ext>
            </a:extLst>
          </p:cNvPr>
          <p:cNvSpPr>
            <a:spLocks noGrp="1"/>
          </p:cNvSpPr>
          <p:nvPr>
            <p:ph type="dt" sz="half" idx="10"/>
          </p:nvPr>
        </p:nvSpPr>
        <p:spPr/>
        <p:txBody>
          <a:bodyPr/>
          <a:lstStyle/>
          <a:p>
            <a:fld id="{E72E10CE-E50F-E144-AB09-BAA1EF7EEDCB}" type="datetime1">
              <a:rPr lang="en-US" smtClean="0"/>
              <a:t>5/10/23</a:t>
            </a:fld>
            <a:endParaRPr lang="en-US"/>
          </a:p>
        </p:txBody>
      </p:sp>
      <p:sp>
        <p:nvSpPr>
          <p:cNvPr id="6" name="Footer Placeholder 5">
            <a:extLst>
              <a:ext uri="{FF2B5EF4-FFF2-40B4-BE49-F238E27FC236}">
                <a16:creationId xmlns:a16="http://schemas.microsoft.com/office/drawing/2014/main" id="{AC1F5E54-AA38-8E9F-CB62-381F6CAFC8E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A518755-4D14-870B-4759-CA3741A8EAA9}"/>
              </a:ext>
            </a:extLst>
          </p:cNvPr>
          <p:cNvSpPr>
            <a:spLocks noGrp="1"/>
          </p:cNvSpPr>
          <p:nvPr>
            <p:ph type="sldNum" sz="quarter" idx="12"/>
          </p:nvPr>
        </p:nvSpPr>
        <p:spPr/>
        <p:txBody>
          <a:bodyPr/>
          <a:lstStyle/>
          <a:p>
            <a:fld id="{8AA352E4-A76D-C640-BD56-9E95D5238B65}" type="slidenum">
              <a:rPr lang="en-US" smtClean="0"/>
              <a:t>‹#›</a:t>
            </a:fld>
            <a:endParaRPr lang="en-US"/>
          </a:p>
        </p:txBody>
      </p:sp>
    </p:spTree>
    <p:extLst>
      <p:ext uri="{BB962C8B-B14F-4D97-AF65-F5344CB8AC3E}">
        <p14:creationId xmlns:p14="http://schemas.microsoft.com/office/powerpoint/2010/main" val="34030974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15DDF-CAFB-0816-C482-B5028C5E21A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5FC179D-FB7C-815C-20FC-6AD9617CD99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84B7A05F-8CCD-1359-3D73-11B3A285321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054EADE-91B1-12BA-DB2B-AC8F3F8DDB15}"/>
              </a:ext>
            </a:extLst>
          </p:cNvPr>
          <p:cNvSpPr>
            <a:spLocks noGrp="1"/>
          </p:cNvSpPr>
          <p:nvPr>
            <p:ph type="dt" sz="half" idx="10"/>
          </p:nvPr>
        </p:nvSpPr>
        <p:spPr/>
        <p:txBody>
          <a:bodyPr/>
          <a:lstStyle/>
          <a:p>
            <a:fld id="{B28B7B9B-EF6C-A749-954A-33947682B0ED}" type="datetime1">
              <a:rPr lang="en-US" smtClean="0"/>
              <a:t>5/10/23</a:t>
            </a:fld>
            <a:endParaRPr lang="en-US"/>
          </a:p>
        </p:txBody>
      </p:sp>
      <p:sp>
        <p:nvSpPr>
          <p:cNvPr id="6" name="Footer Placeholder 5">
            <a:extLst>
              <a:ext uri="{FF2B5EF4-FFF2-40B4-BE49-F238E27FC236}">
                <a16:creationId xmlns:a16="http://schemas.microsoft.com/office/drawing/2014/main" id="{ADD430EC-677D-EE3C-C35F-F64F7C45042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0F731A3-21B7-B176-C0D7-5FFDB21766B1}"/>
              </a:ext>
            </a:extLst>
          </p:cNvPr>
          <p:cNvSpPr>
            <a:spLocks noGrp="1"/>
          </p:cNvSpPr>
          <p:nvPr>
            <p:ph type="sldNum" sz="quarter" idx="12"/>
          </p:nvPr>
        </p:nvSpPr>
        <p:spPr/>
        <p:txBody>
          <a:bodyPr/>
          <a:lstStyle/>
          <a:p>
            <a:fld id="{8AA352E4-A76D-C640-BD56-9E95D5238B65}" type="slidenum">
              <a:rPr lang="en-US" smtClean="0"/>
              <a:t>‹#›</a:t>
            </a:fld>
            <a:endParaRPr lang="en-US"/>
          </a:p>
        </p:txBody>
      </p:sp>
    </p:spTree>
    <p:extLst>
      <p:ext uri="{BB962C8B-B14F-4D97-AF65-F5344CB8AC3E}">
        <p14:creationId xmlns:p14="http://schemas.microsoft.com/office/powerpoint/2010/main" val="16811706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041AE23-055C-1C6F-5193-084999B313D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21E895F-05CD-0ADF-4848-823CA900B46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FE66DAD4-CF46-54A4-062C-EE0881A048B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351D9A4-6B72-7F42-9DA8-30B9A3CC79B3}" type="datetime1">
              <a:rPr lang="en-US" smtClean="0"/>
              <a:t>5/10/23</a:t>
            </a:fld>
            <a:endParaRPr lang="en-US"/>
          </a:p>
        </p:txBody>
      </p:sp>
      <p:sp>
        <p:nvSpPr>
          <p:cNvPr id="5" name="Footer Placeholder 4">
            <a:extLst>
              <a:ext uri="{FF2B5EF4-FFF2-40B4-BE49-F238E27FC236}">
                <a16:creationId xmlns:a16="http://schemas.microsoft.com/office/drawing/2014/main" id="{FF5F59CA-FCC9-56F4-5182-FE990046D82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76AC35C-C53F-4033-E747-2C9DE311307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AA352E4-A76D-C640-BD56-9E95D5238B65}" type="slidenum">
              <a:rPr lang="en-US" smtClean="0"/>
              <a:t>‹#›</a:t>
            </a:fld>
            <a:endParaRPr lang="en-US"/>
          </a:p>
        </p:txBody>
      </p:sp>
    </p:spTree>
    <p:extLst>
      <p:ext uri="{BB962C8B-B14F-4D97-AF65-F5344CB8AC3E}">
        <p14:creationId xmlns:p14="http://schemas.microsoft.com/office/powerpoint/2010/main" val="322555478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CMU Bright Roman" panose="02000603000000000000" pitchFamily="2" charset="0"/>
          <a:ea typeface="CMU Bright Roman" panose="02000603000000000000" pitchFamily="2" charset="0"/>
          <a:cs typeface="CMU Bright Roman" panose="02000603000000000000" pitchFamily="2"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CMU Bright Roman" panose="02000603000000000000" pitchFamily="2" charset="0"/>
          <a:ea typeface="CMU Bright Roman" panose="02000603000000000000" pitchFamily="2" charset="0"/>
          <a:cs typeface="CMU Bright Roman" panose="02000603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MU Bright Roman" panose="02000603000000000000" pitchFamily="2" charset="0"/>
          <a:ea typeface="CMU Bright Roman" panose="02000603000000000000" pitchFamily="2" charset="0"/>
          <a:cs typeface="CMU Bright Roman" panose="02000603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CMU Bright Roman" panose="02000603000000000000" pitchFamily="2" charset="0"/>
          <a:ea typeface="CMU Bright Roman" panose="02000603000000000000" pitchFamily="2" charset="0"/>
          <a:cs typeface="CMU Bright Roman" panose="02000603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Bright Roman" panose="02000603000000000000" pitchFamily="2" charset="0"/>
          <a:ea typeface="CMU Bright Roman" panose="02000603000000000000" pitchFamily="2" charset="0"/>
          <a:cs typeface="CMU Bright Roman" panose="02000603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CMU Bright Roman" panose="02000603000000000000" pitchFamily="2" charset="0"/>
          <a:ea typeface="CMU Bright Roman" panose="02000603000000000000" pitchFamily="2" charset="0"/>
          <a:cs typeface="CMU Bright Roman" panose="02000603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1.xml"/><Relationship Id="rId7" Type="http://schemas.openxmlformats.org/officeDocument/2006/relationships/image" Target="../media/image3.emf"/><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emf"/><Relationship Id="rId5" Type="http://schemas.openxmlformats.org/officeDocument/2006/relationships/image" Target="../media/image1.emf"/><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4.png"/><Relationship Id="rId5" Type="http://schemas.openxmlformats.org/officeDocument/2006/relationships/image" Target="../media/image13.emf"/><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4.png"/><Relationship Id="rId5" Type="http://schemas.openxmlformats.org/officeDocument/2006/relationships/image" Target="../media/image14.emf"/><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4.png"/><Relationship Id="rId5" Type="http://schemas.openxmlformats.org/officeDocument/2006/relationships/image" Target="../media/image1.emf"/><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16.emf"/><Relationship Id="rId5" Type="http://schemas.openxmlformats.org/officeDocument/2006/relationships/image" Target="../media/image15.emf"/><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4.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4.png"/><Relationship Id="rId5" Type="http://schemas.openxmlformats.org/officeDocument/2006/relationships/image" Target="../media/image17.emf"/><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4.png"/><Relationship Id="rId5" Type="http://schemas.openxmlformats.org/officeDocument/2006/relationships/image" Target="../media/image18.emf"/><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4.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4.png"/><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image" Target="../media/image20.emf"/><Relationship Id="rId5" Type="http://schemas.openxmlformats.org/officeDocument/2006/relationships/image" Target="../media/image19.emf"/><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6" Type="http://schemas.openxmlformats.org/officeDocument/2006/relationships/image" Target="../media/image4.png"/><Relationship Id="rId5" Type="http://schemas.openxmlformats.org/officeDocument/2006/relationships/image" Target="../media/image21.emf"/><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4.png"/><Relationship Id="rId5" Type="http://schemas.openxmlformats.org/officeDocument/2006/relationships/image" Target="../media/image5.jpe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6" Type="http://schemas.openxmlformats.org/officeDocument/2006/relationships/image" Target="../media/image4.png"/><Relationship Id="rId5" Type="http://schemas.openxmlformats.org/officeDocument/2006/relationships/image" Target="../media/image22.emf"/><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5" Type="http://schemas.openxmlformats.org/officeDocument/2006/relationships/image" Target="../media/image4.png"/><Relationship Id="rId4"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m4a"/><Relationship Id="rId1" Type="http://schemas.microsoft.com/office/2007/relationships/media" Target="../media/media22.m4a"/><Relationship Id="rId6" Type="http://schemas.openxmlformats.org/officeDocument/2006/relationships/image" Target="../media/image4.png"/><Relationship Id="rId5" Type="http://schemas.openxmlformats.org/officeDocument/2006/relationships/image" Target="../media/image1.emf"/><Relationship Id="rId4"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3.m4a"/><Relationship Id="rId1" Type="http://schemas.microsoft.com/office/2007/relationships/media" Target="../media/media23.m4a"/><Relationship Id="rId6" Type="http://schemas.openxmlformats.org/officeDocument/2006/relationships/image" Target="../media/image4.png"/><Relationship Id="rId5" Type="http://schemas.openxmlformats.org/officeDocument/2006/relationships/image" Target="../media/image23.emf"/><Relationship Id="rId4"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4.m4a"/><Relationship Id="rId1" Type="http://schemas.microsoft.com/office/2007/relationships/media" Target="../media/media24.m4a"/><Relationship Id="rId6" Type="http://schemas.openxmlformats.org/officeDocument/2006/relationships/image" Target="../media/image4.png"/><Relationship Id="rId5" Type="http://schemas.openxmlformats.org/officeDocument/2006/relationships/image" Target="../media/image24.emf"/><Relationship Id="rId4"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5.m4a"/><Relationship Id="rId1" Type="http://schemas.microsoft.com/office/2007/relationships/media" Target="../media/media25.m4a"/><Relationship Id="rId5" Type="http://schemas.openxmlformats.org/officeDocument/2006/relationships/image" Target="../media/image4.png"/><Relationship Id="rId4"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6.m4a"/><Relationship Id="rId1" Type="http://schemas.microsoft.com/office/2007/relationships/media" Target="../media/media26.m4a"/><Relationship Id="rId5" Type="http://schemas.openxmlformats.org/officeDocument/2006/relationships/image" Target="../media/image4.png"/><Relationship Id="rId4"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7.m4a"/><Relationship Id="rId1" Type="http://schemas.microsoft.com/office/2007/relationships/media" Target="../media/media27.m4a"/><Relationship Id="rId5" Type="http://schemas.openxmlformats.org/officeDocument/2006/relationships/image" Target="../media/image4.png"/><Relationship Id="rId4"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7.xml"/><Relationship Id="rId7" Type="http://schemas.openxmlformats.org/officeDocument/2006/relationships/hyperlink" Target="https://mdobook.github.io/" TargetMode="External"/><Relationship Id="rId2" Type="http://schemas.openxmlformats.org/officeDocument/2006/relationships/audio" Target="../media/media28.m4a"/><Relationship Id="rId1" Type="http://schemas.microsoft.com/office/2007/relationships/media" Target="../media/media28.m4a"/><Relationship Id="rId6" Type="http://schemas.openxmlformats.org/officeDocument/2006/relationships/image" Target="../media/image25.jpeg"/><Relationship Id="rId5" Type="http://schemas.openxmlformats.org/officeDocument/2006/relationships/image" Target="../media/image2.emf"/><Relationship Id="rId4"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4.png"/><Relationship Id="rId5" Type="http://schemas.openxmlformats.org/officeDocument/2006/relationships/image" Target="../media/image6.jpeg"/><Relationship Id="rId4"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4.png"/><Relationship Id="rId5" Type="http://schemas.openxmlformats.org/officeDocument/2006/relationships/image" Target="../media/image7.emf"/><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6.m4a"/><Relationship Id="rId1" Type="http://schemas.openxmlformats.org/officeDocument/2006/relationships/audio" Target="NULL" TargetMode="External"/><Relationship Id="rId5" Type="http://schemas.openxmlformats.org/officeDocument/2006/relationships/image" Target="../media/image4.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slideLayout" Target="../slideLayouts/slideLayout2.xml"/><Relationship Id="rId7" Type="http://schemas.openxmlformats.org/officeDocument/2006/relationships/image" Target="../media/image10.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9.emf"/><Relationship Id="rId5" Type="http://schemas.openxmlformats.org/officeDocument/2006/relationships/image" Target="../media/image8.png"/><Relationship Id="rId4" Type="http://schemas.openxmlformats.org/officeDocument/2006/relationships/notesSlide" Target="../notesSlides/notesSlide7.xml"/><Relationship Id="rId9"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4.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4.png"/><Relationship Id="rId5" Type="http://schemas.openxmlformats.org/officeDocument/2006/relationships/image" Target="../media/image12.emf"/><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5">
            <a:alphaModFix amt="15000"/>
            <a:lum/>
          </a:blip>
          <a:srcRect/>
          <a:stretch>
            <a:fillRect l="-1000" r="-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B87C7-19D5-C4EE-5345-B6C42EF014FC}"/>
              </a:ext>
            </a:extLst>
          </p:cNvPr>
          <p:cNvSpPr>
            <a:spLocks noGrp="1"/>
          </p:cNvSpPr>
          <p:nvPr>
            <p:ph type="ctrTitle"/>
          </p:nvPr>
        </p:nvSpPr>
        <p:spPr>
          <a:xfrm>
            <a:off x="0" y="1586188"/>
            <a:ext cx="12192000" cy="2377502"/>
          </a:xfrm>
        </p:spPr>
        <p:txBody>
          <a:bodyPr>
            <a:normAutofit fontScale="90000"/>
          </a:bodyPr>
          <a:lstStyle/>
          <a:p>
            <a:r>
              <a:rPr lang="en-US" b="1" dirty="0"/>
              <a:t>Comparing Hydrogen and Jet-A for an N+3 Turbofan with Water Recirculation using Gradient-Based Optimization</a:t>
            </a:r>
          </a:p>
        </p:txBody>
      </p:sp>
      <p:sp>
        <p:nvSpPr>
          <p:cNvPr id="3" name="Subtitle 2">
            <a:extLst>
              <a:ext uri="{FF2B5EF4-FFF2-40B4-BE49-F238E27FC236}">
                <a16:creationId xmlns:a16="http://schemas.microsoft.com/office/drawing/2014/main" id="{03619255-0193-32C5-7E1A-D72B7534D51F}"/>
              </a:ext>
            </a:extLst>
          </p:cNvPr>
          <p:cNvSpPr>
            <a:spLocks noGrp="1"/>
          </p:cNvSpPr>
          <p:nvPr>
            <p:ph type="subTitle" idx="1"/>
          </p:nvPr>
        </p:nvSpPr>
        <p:spPr>
          <a:xfrm>
            <a:off x="970807" y="3963690"/>
            <a:ext cx="10250385" cy="1043021"/>
          </a:xfrm>
        </p:spPr>
        <p:txBody>
          <a:bodyPr>
            <a:noAutofit/>
          </a:bodyPr>
          <a:lstStyle/>
          <a:p>
            <a:r>
              <a:rPr lang="en-US" sz="3200" b="1" dirty="0"/>
              <a:t>Peter N. </a:t>
            </a:r>
            <a:r>
              <a:rPr lang="en-US" sz="3200" b="1" dirty="0" err="1"/>
              <a:t>Atma</a:t>
            </a:r>
            <a:endParaRPr lang="en-US" sz="3200" b="1" dirty="0"/>
          </a:p>
          <a:p>
            <a:r>
              <a:rPr lang="en-US" sz="3200" b="1" dirty="0"/>
              <a:t>Andrew H.R. Lamkin, Joaquim R.R.A. Martins</a:t>
            </a:r>
          </a:p>
        </p:txBody>
      </p:sp>
      <p:pic>
        <p:nvPicPr>
          <p:cNvPr id="12" name="Picture 11">
            <a:extLst>
              <a:ext uri="{FF2B5EF4-FFF2-40B4-BE49-F238E27FC236}">
                <a16:creationId xmlns:a16="http://schemas.microsoft.com/office/drawing/2014/main" id="{9E713EDA-ED8E-663C-C866-0CED267E43B0}"/>
              </a:ext>
            </a:extLst>
          </p:cNvPr>
          <p:cNvPicPr>
            <a:picLocks noChangeAspect="1"/>
          </p:cNvPicPr>
          <p:nvPr/>
        </p:nvPicPr>
        <p:blipFill>
          <a:blip r:embed="rId6"/>
          <a:srcRect/>
          <a:stretch/>
        </p:blipFill>
        <p:spPr>
          <a:xfrm>
            <a:off x="106878" y="5350741"/>
            <a:ext cx="3862425" cy="1463040"/>
          </a:xfrm>
          <a:prstGeom prst="rect">
            <a:avLst/>
          </a:prstGeom>
        </p:spPr>
      </p:pic>
      <p:pic>
        <p:nvPicPr>
          <p:cNvPr id="6" name="Picture 5">
            <a:extLst>
              <a:ext uri="{FF2B5EF4-FFF2-40B4-BE49-F238E27FC236}">
                <a16:creationId xmlns:a16="http://schemas.microsoft.com/office/drawing/2014/main" id="{8009D189-CAE3-3483-98E1-9D4162086EC8}"/>
              </a:ext>
            </a:extLst>
          </p:cNvPr>
          <p:cNvPicPr>
            <a:picLocks noChangeAspect="1"/>
          </p:cNvPicPr>
          <p:nvPr/>
        </p:nvPicPr>
        <p:blipFill>
          <a:blip r:embed="rId7"/>
          <a:stretch>
            <a:fillRect/>
          </a:stretch>
        </p:blipFill>
        <p:spPr>
          <a:xfrm>
            <a:off x="7717435" y="5394960"/>
            <a:ext cx="4367687" cy="1374602"/>
          </a:xfrm>
          <a:prstGeom prst="rect">
            <a:avLst/>
          </a:prstGeom>
        </p:spPr>
      </p:pic>
      <p:pic>
        <p:nvPicPr>
          <p:cNvPr id="14" name="Audio 13">
            <a:hlinkClick r:id="" action="ppaction://media"/>
            <a:extLst>
              <a:ext uri="{FF2B5EF4-FFF2-40B4-BE49-F238E27FC236}">
                <a16:creationId xmlns:a16="http://schemas.microsoft.com/office/drawing/2014/main" id="{AAA74974-240B-C424-DADB-5EB1C516B959}"/>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52356252"/>
      </p:ext>
    </p:extLst>
  </p:cSld>
  <p:clrMapOvr>
    <a:masterClrMapping/>
  </p:clrMapOvr>
  <mc:AlternateContent xmlns:mc="http://schemas.openxmlformats.org/markup-compatibility/2006">
    <mc:Choice xmlns:p14="http://schemas.microsoft.com/office/powerpoint/2010/main" Requires="p14">
      <p:transition spd="slow" p14:dur="2000" advTm="18854"/>
    </mc:Choice>
    <mc:Fallback>
      <p:transition spd="slow" advTm="188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5">
            <a:extLst>
              <a:ext uri="{FF2B5EF4-FFF2-40B4-BE49-F238E27FC236}">
                <a16:creationId xmlns:a16="http://schemas.microsoft.com/office/drawing/2014/main" id="{B3B64145-8F50-5CE6-DDD5-F1AAE71E0D82}"/>
              </a:ext>
            </a:extLst>
          </p:cNvPr>
          <p:cNvPicPr>
            <a:picLocks noChangeAspect="1"/>
          </p:cNvPicPr>
          <p:nvPr/>
        </p:nvPicPr>
        <p:blipFill>
          <a:blip r:embed="rId5"/>
          <a:stretch>
            <a:fillRect/>
          </a:stretch>
        </p:blipFill>
        <p:spPr>
          <a:xfrm>
            <a:off x="2653145" y="2517894"/>
            <a:ext cx="6885708" cy="4161692"/>
          </a:xfrm>
          <a:prstGeom prst="rect">
            <a:avLst/>
          </a:prstGeom>
        </p:spPr>
      </p:pic>
      <p:sp>
        <p:nvSpPr>
          <p:cNvPr id="4" name="Content Placeholder 3">
            <a:extLst>
              <a:ext uri="{FF2B5EF4-FFF2-40B4-BE49-F238E27FC236}">
                <a16:creationId xmlns:a16="http://schemas.microsoft.com/office/drawing/2014/main" id="{949EFCAC-3875-CD50-B285-A42A358DFEB2}"/>
              </a:ext>
            </a:extLst>
          </p:cNvPr>
          <p:cNvSpPr>
            <a:spLocks noGrp="1"/>
          </p:cNvSpPr>
          <p:nvPr>
            <p:ph idx="1"/>
          </p:nvPr>
        </p:nvSpPr>
        <p:spPr>
          <a:xfrm>
            <a:off x="838200" y="1801636"/>
            <a:ext cx="10515600" cy="4484864"/>
          </a:xfrm>
        </p:spPr>
        <p:txBody>
          <a:bodyPr/>
          <a:lstStyle/>
          <a:p>
            <a:r>
              <a:rPr lang="en-US" sz="2800" kern="0" dirty="0"/>
              <a:t>Uses CEA to find the molar composition of water and extracts a given mass fraction</a:t>
            </a:r>
          </a:p>
          <a:p>
            <a:pPr marL="0" indent="0">
              <a:buNone/>
            </a:pPr>
            <a:endParaRPr lang="en-US" dirty="0"/>
          </a:p>
        </p:txBody>
      </p:sp>
      <p:sp>
        <p:nvSpPr>
          <p:cNvPr id="2" name="Title 1">
            <a:extLst>
              <a:ext uri="{FF2B5EF4-FFF2-40B4-BE49-F238E27FC236}">
                <a16:creationId xmlns:a16="http://schemas.microsoft.com/office/drawing/2014/main" id="{41F7A03C-8DB7-28BC-B626-34829A22A586}"/>
              </a:ext>
            </a:extLst>
          </p:cNvPr>
          <p:cNvSpPr>
            <a:spLocks noGrp="1"/>
          </p:cNvSpPr>
          <p:nvPr>
            <p:ph type="title"/>
          </p:nvPr>
        </p:nvSpPr>
        <p:spPr/>
        <p:txBody>
          <a:bodyPr/>
          <a:lstStyle/>
          <a:p>
            <a:r>
              <a:rPr lang="en-US" sz="4400" kern="0" dirty="0"/>
              <a:t>Similarly, we created a water extractor component in </a:t>
            </a:r>
            <a:r>
              <a:rPr lang="en-US" sz="4400" kern="0" dirty="0" err="1"/>
              <a:t>pyCycle</a:t>
            </a:r>
            <a:endParaRPr lang="en-US" dirty="0"/>
          </a:p>
        </p:txBody>
      </p:sp>
      <p:sp>
        <p:nvSpPr>
          <p:cNvPr id="3" name="Slide Number Placeholder 3">
            <a:extLst>
              <a:ext uri="{FF2B5EF4-FFF2-40B4-BE49-F238E27FC236}">
                <a16:creationId xmlns:a16="http://schemas.microsoft.com/office/drawing/2014/main" id="{8B28F181-BF4F-BC70-91D5-C50040438987}"/>
              </a:ext>
            </a:extLst>
          </p:cNvPr>
          <p:cNvSpPr>
            <a:spLocks noGrp="1"/>
          </p:cNvSpPr>
          <p:nvPr>
            <p:ph type="sldNum" sz="quarter" idx="12"/>
          </p:nvPr>
        </p:nvSpPr>
        <p:spPr>
          <a:xfrm>
            <a:off x="304800" y="6172200"/>
            <a:ext cx="1219200" cy="228600"/>
          </a:xfrm>
        </p:spPr>
        <p:txBody>
          <a:bodyPr/>
          <a:lstStyle/>
          <a:p>
            <a:pPr>
              <a:spcAft>
                <a:spcPts val="800"/>
              </a:spcAft>
              <a:defRPr/>
            </a:pPr>
            <a:fld id="{B586D440-F702-449A-AAC2-9ACFF17038B8}" type="slidenum">
              <a:rPr lang="en-US" smtClean="0"/>
              <a:pPr>
                <a:spcAft>
                  <a:spcPts val="800"/>
                </a:spcAft>
                <a:defRPr/>
              </a:pPr>
              <a:t>10</a:t>
            </a:fld>
            <a:endParaRPr lang="en-US" dirty="0"/>
          </a:p>
        </p:txBody>
      </p:sp>
      <p:pic>
        <p:nvPicPr>
          <p:cNvPr id="11" name="Audio 10">
            <a:hlinkClick r:id="" action="ppaction://media"/>
            <a:extLst>
              <a:ext uri="{FF2B5EF4-FFF2-40B4-BE49-F238E27FC236}">
                <a16:creationId xmlns:a16="http://schemas.microsoft.com/office/drawing/2014/main" id="{663B86C4-93BC-29D7-CE98-1556FDEA0B9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565113337"/>
      </p:ext>
    </p:extLst>
  </p:cSld>
  <p:clrMapOvr>
    <a:masterClrMapping/>
  </p:clrMapOvr>
  <mc:AlternateContent xmlns:mc="http://schemas.openxmlformats.org/markup-compatibility/2006">
    <mc:Choice xmlns:p14="http://schemas.microsoft.com/office/powerpoint/2010/main" Requires="p14">
      <p:transition spd="slow" p14:dur="2000" advTm="19342"/>
    </mc:Choice>
    <mc:Fallback>
      <p:transition spd="slow" advTm="193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7A03C-8DB7-28BC-B626-34829A22A586}"/>
              </a:ext>
            </a:extLst>
          </p:cNvPr>
          <p:cNvSpPr>
            <a:spLocks noGrp="1"/>
          </p:cNvSpPr>
          <p:nvPr>
            <p:ph type="title"/>
          </p:nvPr>
        </p:nvSpPr>
        <p:spPr/>
        <p:txBody>
          <a:bodyPr/>
          <a:lstStyle/>
          <a:p>
            <a:r>
              <a:rPr lang="en-US" dirty="0"/>
              <a:t>The injector and extractor are connected in the engine core stream</a:t>
            </a:r>
          </a:p>
        </p:txBody>
      </p:sp>
      <p:sp>
        <p:nvSpPr>
          <p:cNvPr id="4" name="Content Placeholder 3">
            <a:extLst>
              <a:ext uri="{FF2B5EF4-FFF2-40B4-BE49-F238E27FC236}">
                <a16:creationId xmlns:a16="http://schemas.microsoft.com/office/drawing/2014/main" id="{669172C9-2ECD-E9B5-E8B1-9010F87B9BC1}"/>
              </a:ext>
            </a:extLst>
          </p:cNvPr>
          <p:cNvSpPr>
            <a:spLocks noGrp="1"/>
          </p:cNvSpPr>
          <p:nvPr>
            <p:ph idx="1"/>
          </p:nvPr>
        </p:nvSpPr>
        <p:spPr/>
        <p:txBody>
          <a:bodyPr/>
          <a:lstStyle/>
          <a:p>
            <a:r>
              <a:rPr lang="en-US" dirty="0"/>
              <a:t>The feedback loop creates a mis-match between mass flow rates</a:t>
            </a:r>
          </a:p>
        </p:txBody>
      </p:sp>
      <p:pic>
        <p:nvPicPr>
          <p:cNvPr id="5" name="Content Placeholder 12">
            <a:extLst>
              <a:ext uri="{FF2B5EF4-FFF2-40B4-BE49-F238E27FC236}">
                <a16:creationId xmlns:a16="http://schemas.microsoft.com/office/drawing/2014/main" id="{3FD6797E-C246-2233-B53F-E59A5688EA9C}"/>
              </a:ext>
            </a:extLst>
          </p:cNvPr>
          <p:cNvPicPr>
            <a:picLocks noChangeAspect="1"/>
          </p:cNvPicPr>
          <p:nvPr/>
        </p:nvPicPr>
        <p:blipFill>
          <a:blip r:embed="rId5"/>
          <a:stretch>
            <a:fillRect/>
          </a:stretch>
        </p:blipFill>
        <p:spPr bwMode="auto">
          <a:xfrm>
            <a:off x="148468" y="3092891"/>
            <a:ext cx="11895064" cy="2414291"/>
          </a:xfrm>
          <a:prstGeom prst="rect">
            <a:avLst/>
          </a:prstGeom>
          <a:noFill/>
          <a:ln w="9525">
            <a:noFill/>
            <a:miter lim="800000"/>
            <a:headEnd/>
            <a:tailEnd/>
          </a:ln>
        </p:spPr>
      </p:pic>
      <p:sp>
        <p:nvSpPr>
          <p:cNvPr id="3" name="Slide Number Placeholder 3">
            <a:extLst>
              <a:ext uri="{FF2B5EF4-FFF2-40B4-BE49-F238E27FC236}">
                <a16:creationId xmlns:a16="http://schemas.microsoft.com/office/drawing/2014/main" id="{476AA50A-E674-8581-4633-90178FE3CB80}"/>
              </a:ext>
            </a:extLst>
          </p:cNvPr>
          <p:cNvSpPr>
            <a:spLocks noGrp="1"/>
          </p:cNvSpPr>
          <p:nvPr>
            <p:ph type="sldNum" sz="quarter" idx="12"/>
          </p:nvPr>
        </p:nvSpPr>
        <p:spPr>
          <a:xfrm>
            <a:off x="304800" y="6172200"/>
            <a:ext cx="1219200" cy="228600"/>
          </a:xfrm>
        </p:spPr>
        <p:txBody>
          <a:bodyPr/>
          <a:lstStyle/>
          <a:p>
            <a:pPr>
              <a:spcAft>
                <a:spcPts val="800"/>
              </a:spcAft>
              <a:defRPr/>
            </a:pPr>
            <a:fld id="{B586D440-F702-449A-AAC2-9ACFF17038B8}" type="slidenum">
              <a:rPr lang="en-US" smtClean="0"/>
              <a:pPr>
                <a:spcAft>
                  <a:spcPts val="800"/>
                </a:spcAft>
                <a:defRPr/>
              </a:pPr>
              <a:t>11</a:t>
            </a:fld>
            <a:endParaRPr lang="en-US" dirty="0"/>
          </a:p>
        </p:txBody>
      </p:sp>
      <p:pic>
        <p:nvPicPr>
          <p:cNvPr id="13" name="Audio 12">
            <a:hlinkClick r:id="" action="ppaction://media"/>
            <a:extLst>
              <a:ext uri="{FF2B5EF4-FFF2-40B4-BE49-F238E27FC236}">
                <a16:creationId xmlns:a16="http://schemas.microsoft.com/office/drawing/2014/main" id="{2AEDE841-408D-396A-94C0-29BF81FA448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969583229"/>
      </p:ext>
    </p:extLst>
  </p:cSld>
  <p:clrMapOvr>
    <a:masterClrMapping/>
  </p:clrMapOvr>
  <mc:AlternateContent xmlns:mc="http://schemas.openxmlformats.org/markup-compatibility/2006">
    <mc:Choice xmlns:p14="http://schemas.microsoft.com/office/powerpoint/2010/main" Requires="p14">
      <p:transition spd="slow" p14:dur="2000" advTm="18912"/>
    </mc:Choice>
    <mc:Fallback>
      <p:transition spd="slow" advTm="189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a:extLst>
              <a:ext uri="{FF2B5EF4-FFF2-40B4-BE49-F238E27FC236}">
                <a16:creationId xmlns:a16="http://schemas.microsoft.com/office/drawing/2014/main" id="{FDFE6A08-05EF-1472-5317-71F8EB9A16E5}"/>
              </a:ext>
            </a:extLst>
          </p:cNvPr>
          <p:cNvSpPr>
            <a:spLocks noGrp="1"/>
          </p:cNvSpPr>
          <p:nvPr>
            <p:ph idx="1"/>
          </p:nvPr>
        </p:nvSpPr>
        <p:spPr/>
        <p:txBody>
          <a:bodyPr/>
          <a:lstStyle/>
          <a:p>
            <a:r>
              <a:rPr lang="en-US" dirty="0"/>
              <a:t>Technology that could be available in the 2030—2040 timeframe</a:t>
            </a:r>
          </a:p>
        </p:txBody>
      </p:sp>
      <p:pic>
        <p:nvPicPr>
          <p:cNvPr id="16" name="Content Placeholder 5">
            <a:extLst>
              <a:ext uri="{FF2B5EF4-FFF2-40B4-BE49-F238E27FC236}">
                <a16:creationId xmlns:a16="http://schemas.microsoft.com/office/drawing/2014/main" id="{E0964C01-A2FA-7561-CAC8-B36AF4AA702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516909" y="2418530"/>
            <a:ext cx="7158182" cy="3982270"/>
          </a:xfrm>
          <a:prstGeom prst="rect">
            <a:avLst/>
          </a:prstGeom>
          <a:noFill/>
        </p:spPr>
      </p:pic>
      <p:sp>
        <p:nvSpPr>
          <p:cNvPr id="18" name="Slide Number Placeholder 3">
            <a:extLst>
              <a:ext uri="{FF2B5EF4-FFF2-40B4-BE49-F238E27FC236}">
                <a16:creationId xmlns:a16="http://schemas.microsoft.com/office/drawing/2014/main" id="{FD6FB050-94D8-C2A6-8375-8CBB0AF26E85}"/>
              </a:ext>
            </a:extLst>
          </p:cNvPr>
          <p:cNvSpPr>
            <a:spLocks noGrp="1"/>
          </p:cNvSpPr>
          <p:nvPr>
            <p:ph type="sldNum" sz="quarter" idx="12"/>
          </p:nvPr>
        </p:nvSpPr>
        <p:spPr>
          <a:xfrm>
            <a:off x="304800" y="6172200"/>
            <a:ext cx="1219200" cy="228600"/>
          </a:xfrm>
        </p:spPr>
        <p:txBody>
          <a:bodyPr/>
          <a:lstStyle/>
          <a:p>
            <a:pPr>
              <a:spcAft>
                <a:spcPts val="800"/>
              </a:spcAft>
              <a:defRPr/>
            </a:pPr>
            <a:fld id="{B586D440-F702-449A-AAC2-9ACFF17038B8}" type="slidenum">
              <a:rPr lang="en-US" smtClean="0"/>
              <a:pPr>
                <a:spcAft>
                  <a:spcPts val="800"/>
                </a:spcAft>
                <a:defRPr/>
              </a:pPr>
              <a:t>12</a:t>
            </a:fld>
            <a:endParaRPr lang="en-US" dirty="0"/>
          </a:p>
        </p:txBody>
      </p:sp>
      <p:sp>
        <p:nvSpPr>
          <p:cNvPr id="3" name="Title 1">
            <a:extLst>
              <a:ext uri="{FF2B5EF4-FFF2-40B4-BE49-F238E27FC236}">
                <a16:creationId xmlns:a16="http://schemas.microsoft.com/office/drawing/2014/main" id="{F494D158-C3B4-430A-8BE7-5B16B264277C}"/>
              </a:ext>
            </a:extLst>
          </p:cNvPr>
          <p:cNvSpPr txBox="1">
            <a:spLocks/>
          </p:cNvSpPr>
          <p:nvPr/>
        </p:nvSpPr>
        <p:spPr>
          <a:xfrm>
            <a:off x="838200" y="365125"/>
            <a:ext cx="10515600" cy="1325563"/>
          </a:xfrm>
          <a:prstGeom prst="rect">
            <a:avLst/>
          </a:prstGeom>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4400" kern="1200">
                <a:solidFill>
                  <a:schemeClr val="tx1"/>
                </a:solidFill>
                <a:latin typeface="CMU Bright Roman" panose="02000603000000000000" pitchFamily="2" charset="0"/>
                <a:ea typeface="CMU Bright Roman" panose="02000603000000000000" pitchFamily="2" charset="0"/>
                <a:cs typeface="CMU Bright Roman" panose="02000603000000000000" pitchFamily="2" charset="0"/>
              </a:defRPr>
            </a:lvl1pPr>
          </a:lstStyle>
          <a:p>
            <a:r>
              <a:rPr lang="en-US" dirty="0"/>
              <a:t>We use the NASA advanced technology N+3 ultra-high bypass ratio (UHBR) turbofan engine</a:t>
            </a:r>
          </a:p>
        </p:txBody>
      </p:sp>
      <p:pic>
        <p:nvPicPr>
          <p:cNvPr id="5" name="Audio 4">
            <a:hlinkClick r:id="" action="ppaction://media"/>
            <a:extLst>
              <a:ext uri="{FF2B5EF4-FFF2-40B4-BE49-F238E27FC236}">
                <a16:creationId xmlns:a16="http://schemas.microsoft.com/office/drawing/2014/main" id="{E0B78E2E-F982-B59D-109F-CD6D7FB2542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005783278"/>
      </p:ext>
    </p:extLst>
  </p:cSld>
  <p:clrMapOvr>
    <a:masterClrMapping/>
  </p:clrMapOvr>
  <mc:AlternateContent xmlns:mc="http://schemas.openxmlformats.org/markup-compatibility/2006">
    <mc:Choice xmlns:p14="http://schemas.microsoft.com/office/powerpoint/2010/main" Requires="p14">
      <p:transition spd="slow" p14:dur="2000" advTm="23118"/>
    </mc:Choice>
    <mc:Fallback>
      <p:transition spd="slow" advTm="231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a:extLst>
              <a:ext uri="{FF2B5EF4-FFF2-40B4-BE49-F238E27FC236}">
                <a16:creationId xmlns:a16="http://schemas.microsoft.com/office/drawing/2014/main" id="{FDFE6A08-05EF-1472-5317-71F8EB9A16E5}"/>
              </a:ext>
            </a:extLst>
          </p:cNvPr>
          <p:cNvSpPr>
            <a:spLocks noGrp="1"/>
          </p:cNvSpPr>
          <p:nvPr>
            <p:ph idx="1"/>
          </p:nvPr>
        </p:nvSpPr>
        <p:spPr/>
        <p:txBody>
          <a:bodyPr/>
          <a:lstStyle/>
          <a:p>
            <a:r>
              <a:rPr lang="en-US" dirty="0"/>
              <a:t>We can size the engine at the “design point” and the pass flow paths and map scalars to operate at other points</a:t>
            </a:r>
          </a:p>
          <a:p>
            <a:endParaRPr lang="en-US" dirty="0"/>
          </a:p>
        </p:txBody>
      </p:sp>
      <p:sp>
        <p:nvSpPr>
          <p:cNvPr id="3" name="Slide Number Placeholder 3">
            <a:extLst>
              <a:ext uri="{FF2B5EF4-FFF2-40B4-BE49-F238E27FC236}">
                <a16:creationId xmlns:a16="http://schemas.microsoft.com/office/drawing/2014/main" id="{6B1CDBF7-3F81-AA40-CC5F-8676DC884C8E}"/>
              </a:ext>
            </a:extLst>
          </p:cNvPr>
          <p:cNvSpPr>
            <a:spLocks noGrp="1"/>
          </p:cNvSpPr>
          <p:nvPr>
            <p:ph type="sldNum" sz="quarter" idx="12"/>
          </p:nvPr>
        </p:nvSpPr>
        <p:spPr>
          <a:xfrm>
            <a:off x="304800" y="6172200"/>
            <a:ext cx="1219200" cy="228600"/>
          </a:xfrm>
        </p:spPr>
        <p:txBody>
          <a:bodyPr/>
          <a:lstStyle/>
          <a:p>
            <a:pPr>
              <a:spcAft>
                <a:spcPts val="800"/>
              </a:spcAft>
              <a:defRPr/>
            </a:pPr>
            <a:fld id="{B586D440-F702-449A-AAC2-9ACFF17038B8}" type="slidenum">
              <a:rPr lang="en-US" smtClean="0"/>
              <a:pPr>
                <a:spcAft>
                  <a:spcPts val="800"/>
                </a:spcAft>
                <a:defRPr/>
              </a:pPr>
              <a:t>13</a:t>
            </a:fld>
            <a:endParaRPr lang="en-US" dirty="0"/>
          </a:p>
        </p:txBody>
      </p:sp>
      <p:pic>
        <p:nvPicPr>
          <p:cNvPr id="5" name="Picture 4">
            <a:extLst>
              <a:ext uri="{FF2B5EF4-FFF2-40B4-BE49-F238E27FC236}">
                <a16:creationId xmlns:a16="http://schemas.microsoft.com/office/drawing/2014/main" id="{E1F72AA3-44BD-3654-8AA9-83DA6DB47D78}"/>
              </a:ext>
            </a:extLst>
          </p:cNvPr>
          <p:cNvPicPr>
            <a:picLocks noChangeAspect="1"/>
          </p:cNvPicPr>
          <p:nvPr/>
        </p:nvPicPr>
        <p:blipFill rotWithShape="1">
          <a:blip r:embed="rId5"/>
          <a:srcRect t="25239" b="15486"/>
          <a:stretch/>
        </p:blipFill>
        <p:spPr>
          <a:xfrm>
            <a:off x="138545" y="3219638"/>
            <a:ext cx="5957455" cy="2728725"/>
          </a:xfrm>
          <a:prstGeom prst="rect">
            <a:avLst/>
          </a:prstGeom>
        </p:spPr>
      </p:pic>
      <p:sp>
        <p:nvSpPr>
          <p:cNvPr id="6" name="Title 5">
            <a:extLst>
              <a:ext uri="{FF2B5EF4-FFF2-40B4-BE49-F238E27FC236}">
                <a16:creationId xmlns:a16="http://schemas.microsoft.com/office/drawing/2014/main" id="{8106442E-192B-D777-E912-1BEEF4F7C4BE}"/>
              </a:ext>
            </a:extLst>
          </p:cNvPr>
          <p:cNvSpPr>
            <a:spLocks noGrp="1"/>
          </p:cNvSpPr>
          <p:nvPr>
            <p:ph type="title"/>
          </p:nvPr>
        </p:nvSpPr>
        <p:spPr/>
        <p:txBody>
          <a:bodyPr/>
          <a:lstStyle/>
          <a:p>
            <a:r>
              <a:rPr lang="en-US"/>
              <a:t>We use a Multipoint implementation of the engine</a:t>
            </a:r>
            <a:endParaRPr lang="en-US" dirty="0"/>
          </a:p>
        </p:txBody>
      </p:sp>
      <p:pic>
        <p:nvPicPr>
          <p:cNvPr id="8" name="Picture 7">
            <a:extLst>
              <a:ext uri="{FF2B5EF4-FFF2-40B4-BE49-F238E27FC236}">
                <a16:creationId xmlns:a16="http://schemas.microsoft.com/office/drawing/2014/main" id="{BC46FBB7-FDE4-17F1-1C6B-32633158B053}"/>
              </a:ext>
            </a:extLst>
          </p:cNvPr>
          <p:cNvPicPr>
            <a:picLocks noChangeAspect="1"/>
          </p:cNvPicPr>
          <p:nvPr/>
        </p:nvPicPr>
        <p:blipFill rotWithShape="1">
          <a:blip r:embed="rId6"/>
          <a:srcRect b="29767"/>
          <a:stretch/>
        </p:blipFill>
        <p:spPr>
          <a:xfrm>
            <a:off x="6096000" y="4001294"/>
            <a:ext cx="6042563" cy="1046018"/>
          </a:xfrm>
          <a:prstGeom prst="rect">
            <a:avLst/>
          </a:prstGeom>
        </p:spPr>
      </p:pic>
      <p:pic>
        <p:nvPicPr>
          <p:cNvPr id="10" name="Audio 9">
            <a:hlinkClick r:id="" action="ppaction://media"/>
            <a:extLst>
              <a:ext uri="{FF2B5EF4-FFF2-40B4-BE49-F238E27FC236}">
                <a16:creationId xmlns:a16="http://schemas.microsoft.com/office/drawing/2014/main" id="{2EF16934-D5D4-934A-6E4C-63E99306314C}"/>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675329483"/>
      </p:ext>
    </p:extLst>
  </p:cSld>
  <p:clrMapOvr>
    <a:masterClrMapping/>
  </p:clrMapOvr>
  <mc:AlternateContent xmlns:mc="http://schemas.openxmlformats.org/markup-compatibility/2006">
    <mc:Choice xmlns:p14="http://schemas.microsoft.com/office/powerpoint/2010/main" Requires="p14">
      <p:transition spd="slow" p14:dur="2000" advTm="30882"/>
    </mc:Choice>
    <mc:Fallback>
      <p:transition spd="slow" advTm="308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22FE3E-20BE-41BF-466A-8AC3BF3FE228}"/>
              </a:ext>
            </a:extLst>
          </p:cNvPr>
          <p:cNvSpPr>
            <a:spLocks noGrp="1"/>
          </p:cNvSpPr>
          <p:nvPr>
            <p:ph type="title"/>
          </p:nvPr>
        </p:nvSpPr>
        <p:spPr/>
        <p:txBody>
          <a:bodyPr/>
          <a:lstStyle/>
          <a:p>
            <a:r>
              <a:rPr lang="en-US" dirty="0"/>
              <a:t>Presentation Roadmap</a:t>
            </a:r>
          </a:p>
        </p:txBody>
      </p:sp>
      <p:sp>
        <p:nvSpPr>
          <p:cNvPr id="3" name="Content Placeholder 2">
            <a:extLst>
              <a:ext uri="{FF2B5EF4-FFF2-40B4-BE49-F238E27FC236}">
                <a16:creationId xmlns:a16="http://schemas.microsoft.com/office/drawing/2014/main" id="{5C9D6E72-BB4A-D2B1-9811-E991FFC038F5}"/>
              </a:ext>
            </a:extLst>
          </p:cNvPr>
          <p:cNvSpPr>
            <a:spLocks noGrp="1"/>
          </p:cNvSpPr>
          <p:nvPr>
            <p:ph idx="1"/>
          </p:nvPr>
        </p:nvSpPr>
        <p:spPr/>
        <p:txBody>
          <a:bodyPr/>
          <a:lstStyle/>
          <a:p>
            <a:r>
              <a:rPr lang="en-US" dirty="0">
                <a:solidFill>
                  <a:schemeClr val="bg1">
                    <a:lumMod val="75000"/>
                  </a:schemeClr>
                </a:solidFill>
              </a:rPr>
              <a:t>Overview of Computational Tools</a:t>
            </a:r>
          </a:p>
          <a:p>
            <a:r>
              <a:rPr lang="en-US" dirty="0">
                <a:solidFill>
                  <a:schemeClr val="bg1">
                    <a:lumMod val="75000"/>
                  </a:schemeClr>
                </a:solidFill>
              </a:rPr>
              <a:t>Water Recovery and Propulsion Model</a:t>
            </a:r>
          </a:p>
          <a:p>
            <a:r>
              <a:rPr lang="en-US" dirty="0"/>
              <a:t>Propulsion Optimization Problem</a:t>
            </a:r>
          </a:p>
          <a:p>
            <a:r>
              <a:rPr lang="en-US" dirty="0">
                <a:solidFill>
                  <a:schemeClr val="bg1">
                    <a:lumMod val="75000"/>
                  </a:schemeClr>
                </a:solidFill>
              </a:rPr>
              <a:t>Results and Discussion</a:t>
            </a:r>
          </a:p>
          <a:p>
            <a:r>
              <a:rPr lang="en-US" dirty="0">
                <a:solidFill>
                  <a:schemeClr val="bg1">
                    <a:lumMod val="75000"/>
                  </a:schemeClr>
                </a:solidFill>
              </a:rPr>
              <a:t>Condenser Design Space Sweep</a:t>
            </a:r>
          </a:p>
          <a:p>
            <a:r>
              <a:rPr lang="en-US" dirty="0">
                <a:solidFill>
                  <a:schemeClr val="bg1">
                    <a:lumMod val="75000"/>
                  </a:schemeClr>
                </a:solidFill>
              </a:rPr>
              <a:t>Summary</a:t>
            </a:r>
          </a:p>
        </p:txBody>
      </p:sp>
      <p:sp>
        <p:nvSpPr>
          <p:cNvPr id="4" name="Slide Number Placeholder 3">
            <a:extLst>
              <a:ext uri="{FF2B5EF4-FFF2-40B4-BE49-F238E27FC236}">
                <a16:creationId xmlns:a16="http://schemas.microsoft.com/office/drawing/2014/main" id="{98CD7F0E-F56B-6091-FCCD-E638EA16EBE1}"/>
              </a:ext>
            </a:extLst>
          </p:cNvPr>
          <p:cNvSpPr>
            <a:spLocks noGrp="1"/>
          </p:cNvSpPr>
          <p:nvPr>
            <p:ph type="sldNum" sz="quarter" idx="12"/>
          </p:nvPr>
        </p:nvSpPr>
        <p:spPr>
          <a:xfrm>
            <a:off x="304800" y="6172200"/>
            <a:ext cx="1219200" cy="228600"/>
          </a:xfrm>
        </p:spPr>
        <p:txBody>
          <a:bodyPr/>
          <a:lstStyle/>
          <a:p>
            <a:pPr>
              <a:spcAft>
                <a:spcPts val="800"/>
              </a:spcAft>
              <a:defRPr/>
            </a:pPr>
            <a:fld id="{B586D440-F702-449A-AAC2-9ACFF17038B8}" type="slidenum">
              <a:rPr lang="en-US" smtClean="0"/>
              <a:pPr>
                <a:spcAft>
                  <a:spcPts val="800"/>
                </a:spcAft>
                <a:defRPr/>
              </a:pPr>
              <a:t>14</a:t>
            </a:fld>
            <a:endParaRPr lang="en-US" dirty="0"/>
          </a:p>
        </p:txBody>
      </p:sp>
      <p:pic>
        <p:nvPicPr>
          <p:cNvPr id="6" name="Audio 5">
            <a:hlinkClick r:id="" action="ppaction://media"/>
            <a:extLst>
              <a:ext uri="{FF2B5EF4-FFF2-40B4-BE49-F238E27FC236}">
                <a16:creationId xmlns:a16="http://schemas.microsoft.com/office/drawing/2014/main" id="{469105F3-944B-2A42-1A99-56DB202F119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59795588"/>
      </p:ext>
    </p:extLst>
  </p:cSld>
  <p:clrMapOvr>
    <a:masterClrMapping/>
  </p:clrMapOvr>
  <mc:AlternateContent xmlns:mc="http://schemas.openxmlformats.org/markup-compatibility/2006">
    <mc:Choice xmlns:p14="http://schemas.microsoft.com/office/powerpoint/2010/main" Requires="p14">
      <p:transition spd="slow" p14:dur="2000" advTm="4922"/>
    </mc:Choice>
    <mc:Fallback>
      <p:transition spd="slow" advTm="49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7A03C-8DB7-28BC-B626-34829A22A586}"/>
              </a:ext>
            </a:extLst>
          </p:cNvPr>
          <p:cNvSpPr>
            <a:spLocks noGrp="1"/>
          </p:cNvSpPr>
          <p:nvPr>
            <p:ph type="title"/>
          </p:nvPr>
        </p:nvSpPr>
        <p:spPr>
          <a:xfrm>
            <a:off x="55836" y="-178399"/>
            <a:ext cx="10515600" cy="1325563"/>
          </a:xfrm>
        </p:spPr>
        <p:txBody>
          <a:bodyPr/>
          <a:lstStyle/>
          <a:p>
            <a:r>
              <a:rPr lang="en-US" dirty="0"/>
              <a:t>Optimization Problem</a:t>
            </a:r>
          </a:p>
        </p:txBody>
      </p:sp>
      <p:sp>
        <p:nvSpPr>
          <p:cNvPr id="10" name="Slide Number Placeholder 3">
            <a:extLst>
              <a:ext uri="{FF2B5EF4-FFF2-40B4-BE49-F238E27FC236}">
                <a16:creationId xmlns:a16="http://schemas.microsoft.com/office/drawing/2014/main" id="{A437382B-12FB-2907-378D-4E2A53FFFEEE}"/>
              </a:ext>
            </a:extLst>
          </p:cNvPr>
          <p:cNvSpPr>
            <a:spLocks noGrp="1"/>
          </p:cNvSpPr>
          <p:nvPr>
            <p:ph type="sldNum" sz="quarter" idx="12"/>
          </p:nvPr>
        </p:nvSpPr>
        <p:spPr>
          <a:xfrm>
            <a:off x="304800" y="6172200"/>
            <a:ext cx="1219200" cy="228600"/>
          </a:xfrm>
        </p:spPr>
        <p:txBody>
          <a:bodyPr/>
          <a:lstStyle/>
          <a:p>
            <a:pPr>
              <a:spcAft>
                <a:spcPts val="800"/>
              </a:spcAft>
              <a:defRPr/>
            </a:pPr>
            <a:fld id="{B586D440-F702-449A-AAC2-9ACFF17038B8}" type="slidenum">
              <a:rPr lang="en-US" smtClean="0"/>
              <a:pPr>
                <a:spcAft>
                  <a:spcPts val="800"/>
                </a:spcAft>
                <a:defRPr/>
              </a:pPr>
              <a:t>15</a:t>
            </a:fld>
            <a:endParaRPr lang="en-US" dirty="0"/>
          </a:p>
        </p:txBody>
      </p:sp>
      <p:sp>
        <p:nvSpPr>
          <p:cNvPr id="13" name="Rectangle 12">
            <a:extLst>
              <a:ext uri="{FF2B5EF4-FFF2-40B4-BE49-F238E27FC236}">
                <a16:creationId xmlns:a16="http://schemas.microsoft.com/office/drawing/2014/main" id="{BD6F52DA-FC7E-2E1A-C5DB-6938B088D5BD}"/>
              </a:ext>
            </a:extLst>
          </p:cNvPr>
          <p:cNvSpPr/>
          <p:nvPr/>
        </p:nvSpPr>
        <p:spPr bwMode="auto">
          <a:xfrm>
            <a:off x="9194715" y="3788159"/>
            <a:ext cx="974800" cy="289712"/>
          </a:xfrm>
          <a:prstGeom prst="rect">
            <a:avLst/>
          </a:prstGeom>
          <a:solidFill>
            <a:schemeClr val="bg1"/>
          </a:solidFill>
          <a:ln w="9525" cap="flat" cmpd="sng" algn="ctr">
            <a:noFill/>
            <a:prstDash val="solid"/>
            <a:round/>
            <a:headEnd type="none" w="med" len="med"/>
            <a:tailEnd type="none" w="med" len="med"/>
          </a:ln>
          <a:effectLst/>
        </p:spPr>
        <p:txBody>
          <a:bodyPr vert="horz" wrap="square" lIns="121920" tIns="60960" rIns="121920" bIns="60960" numCol="1" rtlCol="0" anchor="t" anchorCtr="0" compatLnSpc="1">
            <a:prstTxWarp prst="textNoShape">
              <a:avLst/>
            </a:prstTxWarp>
          </a:bodyPr>
          <a:lstStyle/>
          <a:p>
            <a:pPr defTabSz="1219170" eaLnBrk="0" fontAlgn="base" hangingPunct="0">
              <a:spcBef>
                <a:spcPct val="0"/>
              </a:spcBef>
              <a:spcAft>
                <a:spcPct val="0"/>
              </a:spcAft>
            </a:pPr>
            <a:endParaRPr lang="en-US" sz="3200">
              <a:latin typeface="Arial" charset="0"/>
              <a:ea typeface="ＭＳ Ｐゴシック" pitchFamily="80" charset="-128"/>
            </a:endParaRPr>
          </a:p>
        </p:txBody>
      </p:sp>
      <p:sp>
        <p:nvSpPr>
          <p:cNvPr id="14" name="Rectangle 13">
            <a:extLst>
              <a:ext uri="{FF2B5EF4-FFF2-40B4-BE49-F238E27FC236}">
                <a16:creationId xmlns:a16="http://schemas.microsoft.com/office/drawing/2014/main" id="{05A4CEE7-FAD3-E647-521D-96CD3498B597}"/>
              </a:ext>
            </a:extLst>
          </p:cNvPr>
          <p:cNvSpPr/>
          <p:nvPr/>
        </p:nvSpPr>
        <p:spPr bwMode="auto">
          <a:xfrm>
            <a:off x="9861947" y="3945715"/>
            <a:ext cx="974800" cy="289712"/>
          </a:xfrm>
          <a:prstGeom prst="rect">
            <a:avLst/>
          </a:prstGeom>
          <a:solidFill>
            <a:schemeClr val="bg1"/>
          </a:solidFill>
          <a:ln w="9525" cap="flat" cmpd="sng" algn="ctr">
            <a:noFill/>
            <a:prstDash val="solid"/>
            <a:round/>
            <a:headEnd type="none" w="med" len="med"/>
            <a:tailEnd type="none" w="med" len="med"/>
          </a:ln>
          <a:effectLst/>
        </p:spPr>
        <p:txBody>
          <a:bodyPr vert="horz" wrap="square" lIns="121920" tIns="60960" rIns="121920" bIns="60960" numCol="1" rtlCol="0" anchor="t" anchorCtr="0" compatLnSpc="1">
            <a:prstTxWarp prst="textNoShape">
              <a:avLst/>
            </a:prstTxWarp>
          </a:bodyPr>
          <a:lstStyle/>
          <a:p>
            <a:pPr defTabSz="1219170" eaLnBrk="0" fontAlgn="base" hangingPunct="0">
              <a:spcBef>
                <a:spcPct val="0"/>
              </a:spcBef>
              <a:spcAft>
                <a:spcPct val="0"/>
              </a:spcAft>
            </a:pPr>
            <a:endParaRPr lang="en-US" sz="3200">
              <a:latin typeface="Arial" charset="0"/>
              <a:ea typeface="ＭＳ Ｐゴシック" pitchFamily="80" charset="-128"/>
            </a:endParaRPr>
          </a:p>
        </p:txBody>
      </p:sp>
      <p:pic>
        <p:nvPicPr>
          <p:cNvPr id="4" name="Picture 3">
            <a:extLst>
              <a:ext uri="{FF2B5EF4-FFF2-40B4-BE49-F238E27FC236}">
                <a16:creationId xmlns:a16="http://schemas.microsoft.com/office/drawing/2014/main" id="{5BA334C3-03A8-64DD-DE38-9189E0F4349C}"/>
              </a:ext>
            </a:extLst>
          </p:cNvPr>
          <p:cNvPicPr>
            <a:picLocks noChangeAspect="1"/>
          </p:cNvPicPr>
          <p:nvPr/>
        </p:nvPicPr>
        <p:blipFill>
          <a:blip r:embed="rId5"/>
          <a:stretch>
            <a:fillRect/>
          </a:stretch>
        </p:blipFill>
        <p:spPr>
          <a:xfrm>
            <a:off x="2261831" y="2409632"/>
            <a:ext cx="7668337" cy="3651589"/>
          </a:xfrm>
          <a:prstGeom prst="rect">
            <a:avLst/>
          </a:prstGeom>
        </p:spPr>
      </p:pic>
      <p:sp>
        <p:nvSpPr>
          <p:cNvPr id="6" name="Content Placeholder 13">
            <a:extLst>
              <a:ext uri="{FF2B5EF4-FFF2-40B4-BE49-F238E27FC236}">
                <a16:creationId xmlns:a16="http://schemas.microsoft.com/office/drawing/2014/main" id="{729C0527-6673-2647-703B-F088EB25AD31}"/>
              </a:ext>
            </a:extLst>
          </p:cNvPr>
          <p:cNvSpPr>
            <a:spLocks noGrp="1"/>
          </p:cNvSpPr>
          <p:nvPr>
            <p:ph idx="1"/>
          </p:nvPr>
        </p:nvSpPr>
        <p:spPr>
          <a:xfrm>
            <a:off x="838199" y="1484013"/>
            <a:ext cx="10515600" cy="4351338"/>
          </a:xfrm>
        </p:spPr>
        <p:txBody>
          <a:bodyPr/>
          <a:lstStyle/>
          <a:p>
            <a:r>
              <a:rPr lang="en-US" dirty="0"/>
              <a:t>The design point was TOC and the objective function was fuel burn at CRZ</a:t>
            </a:r>
          </a:p>
          <a:p>
            <a:endParaRPr lang="en-US" dirty="0"/>
          </a:p>
        </p:txBody>
      </p:sp>
      <p:pic>
        <p:nvPicPr>
          <p:cNvPr id="19" name="Audio 18">
            <a:hlinkClick r:id="" action="ppaction://media"/>
            <a:extLst>
              <a:ext uri="{FF2B5EF4-FFF2-40B4-BE49-F238E27FC236}">
                <a16:creationId xmlns:a16="http://schemas.microsoft.com/office/drawing/2014/main" id="{39B1D62D-A48D-9B7E-3720-EB2AB916453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807508705"/>
      </p:ext>
    </p:extLst>
  </p:cSld>
  <p:clrMapOvr>
    <a:masterClrMapping/>
  </p:clrMapOvr>
  <mc:AlternateContent xmlns:mc="http://schemas.openxmlformats.org/markup-compatibility/2006">
    <mc:Choice xmlns:p14="http://schemas.microsoft.com/office/powerpoint/2010/main" Requires="p14">
      <p:transition spd="slow" p14:dur="2000" advTm="25019"/>
    </mc:Choice>
    <mc:Fallback>
      <p:transition spd="slow" advTm="250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7A03C-8DB7-28BC-B626-34829A22A586}"/>
              </a:ext>
            </a:extLst>
          </p:cNvPr>
          <p:cNvSpPr>
            <a:spLocks noGrp="1"/>
          </p:cNvSpPr>
          <p:nvPr>
            <p:ph type="title"/>
          </p:nvPr>
        </p:nvSpPr>
        <p:spPr>
          <a:xfrm>
            <a:off x="55836" y="-178399"/>
            <a:ext cx="10515600" cy="1325563"/>
          </a:xfrm>
        </p:spPr>
        <p:txBody>
          <a:bodyPr/>
          <a:lstStyle/>
          <a:p>
            <a:r>
              <a:rPr lang="en-US" dirty="0"/>
              <a:t>Optimization Problem</a:t>
            </a:r>
          </a:p>
        </p:txBody>
      </p:sp>
      <p:sp>
        <p:nvSpPr>
          <p:cNvPr id="10" name="Slide Number Placeholder 3">
            <a:extLst>
              <a:ext uri="{FF2B5EF4-FFF2-40B4-BE49-F238E27FC236}">
                <a16:creationId xmlns:a16="http://schemas.microsoft.com/office/drawing/2014/main" id="{A437382B-12FB-2907-378D-4E2A53FFFEEE}"/>
              </a:ext>
            </a:extLst>
          </p:cNvPr>
          <p:cNvSpPr>
            <a:spLocks noGrp="1"/>
          </p:cNvSpPr>
          <p:nvPr>
            <p:ph type="sldNum" sz="quarter" idx="12"/>
          </p:nvPr>
        </p:nvSpPr>
        <p:spPr>
          <a:xfrm>
            <a:off x="304800" y="6172200"/>
            <a:ext cx="1219200" cy="228600"/>
          </a:xfrm>
        </p:spPr>
        <p:txBody>
          <a:bodyPr/>
          <a:lstStyle/>
          <a:p>
            <a:pPr>
              <a:spcAft>
                <a:spcPts val="800"/>
              </a:spcAft>
              <a:defRPr/>
            </a:pPr>
            <a:fld id="{B586D440-F702-449A-AAC2-9ACFF17038B8}" type="slidenum">
              <a:rPr lang="en-US" smtClean="0"/>
              <a:pPr>
                <a:spcAft>
                  <a:spcPts val="800"/>
                </a:spcAft>
                <a:defRPr/>
              </a:pPr>
              <a:t>16</a:t>
            </a:fld>
            <a:endParaRPr lang="en-US" dirty="0"/>
          </a:p>
        </p:txBody>
      </p:sp>
      <p:sp>
        <p:nvSpPr>
          <p:cNvPr id="13" name="Rectangle 12">
            <a:extLst>
              <a:ext uri="{FF2B5EF4-FFF2-40B4-BE49-F238E27FC236}">
                <a16:creationId xmlns:a16="http://schemas.microsoft.com/office/drawing/2014/main" id="{BD6F52DA-FC7E-2E1A-C5DB-6938B088D5BD}"/>
              </a:ext>
            </a:extLst>
          </p:cNvPr>
          <p:cNvSpPr/>
          <p:nvPr/>
        </p:nvSpPr>
        <p:spPr bwMode="auto">
          <a:xfrm>
            <a:off x="9194715" y="3788159"/>
            <a:ext cx="974800" cy="289712"/>
          </a:xfrm>
          <a:prstGeom prst="rect">
            <a:avLst/>
          </a:prstGeom>
          <a:solidFill>
            <a:schemeClr val="bg1"/>
          </a:solidFill>
          <a:ln w="9525" cap="flat" cmpd="sng" algn="ctr">
            <a:noFill/>
            <a:prstDash val="solid"/>
            <a:round/>
            <a:headEnd type="none" w="med" len="med"/>
            <a:tailEnd type="none" w="med" len="med"/>
          </a:ln>
          <a:effectLst/>
        </p:spPr>
        <p:txBody>
          <a:bodyPr vert="horz" wrap="square" lIns="121920" tIns="60960" rIns="121920" bIns="60960" numCol="1" rtlCol="0" anchor="t" anchorCtr="0" compatLnSpc="1">
            <a:prstTxWarp prst="textNoShape">
              <a:avLst/>
            </a:prstTxWarp>
          </a:bodyPr>
          <a:lstStyle/>
          <a:p>
            <a:pPr defTabSz="1219170" eaLnBrk="0" fontAlgn="base" hangingPunct="0">
              <a:spcBef>
                <a:spcPct val="0"/>
              </a:spcBef>
              <a:spcAft>
                <a:spcPct val="0"/>
              </a:spcAft>
            </a:pPr>
            <a:endParaRPr lang="en-US" sz="3200">
              <a:latin typeface="Arial" charset="0"/>
              <a:ea typeface="ＭＳ Ｐゴシック" pitchFamily="80" charset="-128"/>
            </a:endParaRPr>
          </a:p>
        </p:txBody>
      </p:sp>
      <p:sp>
        <p:nvSpPr>
          <p:cNvPr id="14" name="Rectangle 13">
            <a:extLst>
              <a:ext uri="{FF2B5EF4-FFF2-40B4-BE49-F238E27FC236}">
                <a16:creationId xmlns:a16="http://schemas.microsoft.com/office/drawing/2014/main" id="{05A4CEE7-FAD3-E647-521D-96CD3498B597}"/>
              </a:ext>
            </a:extLst>
          </p:cNvPr>
          <p:cNvSpPr/>
          <p:nvPr/>
        </p:nvSpPr>
        <p:spPr bwMode="auto">
          <a:xfrm>
            <a:off x="9861947" y="3945715"/>
            <a:ext cx="974800" cy="289712"/>
          </a:xfrm>
          <a:prstGeom prst="rect">
            <a:avLst/>
          </a:prstGeom>
          <a:solidFill>
            <a:schemeClr val="bg1"/>
          </a:solidFill>
          <a:ln w="9525" cap="flat" cmpd="sng" algn="ctr">
            <a:noFill/>
            <a:prstDash val="solid"/>
            <a:round/>
            <a:headEnd type="none" w="med" len="med"/>
            <a:tailEnd type="none" w="med" len="med"/>
          </a:ln>
          <a:effectLst/>
        </p:spPr>
        <p:txBody>
          <a:bodyPr vert="horz" wrap="square" lIns="121920" tIns="60960" rIns="121920" bIns="60960" numCol="1" rtlCol="0" anchor="t" anchorCtr="0" compatLnSpc="1">
            <a:prstTxWarp prst="textNoShape">
              <a:avLst/>
            </a:prstTxWarp>
          </a:bodyPr>
          <a:lstStyle/>
          <a:p>
            <a:pPr defTabSz="1219170" eaLnBrk="0" fontAlgn="base" hangingPunct="0">
              <a:spcBef>
                <a:spcPct val="0"/>
              </a:spcBef>
              <a:spcAft>
                <a:spcPct val="0"/>
              </a:spcAft>
            </a:pPr>
            <a:endParaRPr lang="en-US" sz="3200">
              <a:latin typeface="Arial" charset="0"/>
              <a:ea typeface="ＭＳ Ｐゴシック" pitchFamily="80" charset="-128"/>
            </a:endParaRPr>
          </a:p>
        </p:txBody>
      </p:sp>
      <p:pic>
        <p:nvPicPr>
          <p:cNvPr id="5" name="Content Placeholder 6">
            <a:extLst>
              <a:ext uri="{FF2B5EF4-FFF2-40B4-BE49-F238E27FC236}">
                <a16:creationId xmlns:a16="http://schemas.microsoft.com/office/drawing/2014/main" id="{4A59C6D9-E99B-3469-7E85-6794982B734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bwMode="auto">
          <a:xfrm>
            <a:off x="939786" y="1334434"/>
            <a:ext cx="10312428" cy="4907449"/>
          </a:xfrm>
          <a:prstGeom prst="rect">
            <a:avLst/>
          </a:prstGeom>
          <a:noFill/>
          <a:ln w="9525">
            <a:noFill/>
            <a:miter lim="800000"/>
            <a:headEnd/>
            <a:tailEnd/>
          </a:ln>
        </p:spPr>
      </p:pic>
      <p:sp>
        <p:nvSpPr>
          <p:cNvPr id="4" name="Rectangle 3">
            <a:extLst>
              <a:ext uri="{FF2B5EF4-FFF2-40B4-BE49-F238E27FC236}">
                <a16:creationId xmlns:a16="http://schemas.microsoft.com/office/drawing/2014/main" id="{FBB139E5-94F3-A4AA-477A-9D832ED15C53}"/>
              </a:ext>
            </a:extLst>
          </p:cNvPr>
          <p:cNvSpPr/>
          <p:nvPr/>
        </p:nvSpPr>
        <p:spPr>
          <a:xfrm>
            <a:off x="7055615" y="3945715"/>
            <a:ext cx="1197531" cy="322656"/>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6" name="Rectangle 5">
            <a:extLst>
              <a:ext uri="{FF2B5EF4-FFF2-40B4-BE49-F238E27FC236}">
                <a16:creationId xmlns:a16="http://schemas.microsoft.com/office/drawing/2014/main" id="{045B2248-6F22-0BC4-68F9-534DF3596FD0}"/>
              </a:ext>
            </a:extLst>
          </p:cNvPr>
          <p:cNvSpPr/>
          <p:nvPr/>
        </p:nvSpPr>
        <p:spPr>
          <a:xfrm>
            <a:off x="8087095" y="4218001"/>
            <a:ext cx="1292373" cy="322656"/>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pic>
        <p:nvPicPr>
          <p:cNvPr id="9" name="Audio 8">
            <a:hlinkClick r:id="" action="ppaction://media"/>
            <a:extLst>
              <a:ext uri="{FF2B5EF4-FFF2-40B4-BE49-F238E27FC236}">
                <a16:creationId xmlns:a16="http://schemas.microsoft.com/office/drawing/2014/main" id="{94DEB0C2-6226-CD26-715A-68525E3F0F9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608920995"/>
      </p:ext>
    </p:extLst>
  </p:cSld>
  <p:clrMapOvr>
    <a:masterClrMapping/>
  </p:clrMapOvr>
  <mc:AlternateContent xmlns:mc="http://schemas.openxmlformats.org/markup-compatibility/2006">
    <mc:Choice xmlns:p14="http://schemas.microsoft.com/office/powerpoint/2010/main" Requires="p14">
      <p:transition spd="slow" p14:dur="2000" advTm="35964"/>
    </mc:Choice>
    <mc:Fallback>
      <p:transition spd="slow" advTm="359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22FE3E-20BE-41BF-466A-8AC3BF3FE228}"/>
              </a:ext>
            </a:extLst>
          </p:cNvPr>
          <p:cNvSpPr>
            <a:spLocks noGrp="1"/>
          </p:cNvSpPr>
          <p:nvPr>
            <p:ph type="title"/>
          </p:nvPr>
        </p:nvSpPr>
        <p:spPr/>
        <p:txBody>
          <a:bodyPr/>
          <a:lstStyle/>
          <a:p>
            <a:r>
              <a:rPr lang="en-US" dirty="0"/>
              <a:t>Presentation Roadmap</a:t>
            </a:r>
          </a:p>
        </p:txBody>
      </p:sp>
      <p:sp>
        <p:nvSpPr>
          <p:cNvPr id="3" name="Content Placeholder 2">
            <a:extLst>
              <a:ext uri="{FF2B5EF4-FFF2-40B4-BE49-F238E27FC236}">
                <a16:creationId xmlns:a16="http://schemas.microsoft.com/office/drawing/2014/main" id="{5C9D6E72-BB4A-D2B1-9811-E991FFC038F5}"/>
              </a:ext>
            </a:extLst>
          </p:cNvPr>
          <p:cNvSpPr>
            <a:spLocks noGrp="1"/>
          </p:cNvSpPr>
          <p:nvPr>
            <p:ph idx="1"/>
          </p:nvPr>
        </p:nvSpPr>
        <p:spPr/>
        <p:txBody>
          <a:bodyPr/>
          <a:lstStyle/>
          <a:p>
            <a:r>
              <a:rPr lang="en-US" dirty="0">
                <a:solidFill>
                  <a:schemeClr val="bg1">
                    <a:lumMod val="75000"/>
                  </a:schemeClr>
                </a:solidFill>
              </a:rPr>
              <a:t>Overview of Computational Tools</a:t>
            </a:r>
          </a:p>
          <a:p>
            <a:r>
              <a:rPr lang="en-US" dirty="0">
                <a:solidFill>
                  <a:schemeClr val="bg1">
                    <a:lumMod val="75000"/>
                  </a:schemeClr>
                </a:solidFill>
              </a:rPr>
              <a:t>Water Recovery and Propulsion Model</a:t>
            </a:r>
          </a:p>
          <a:p>
            <a:r>
              <a:rPr lang="en-US" dirty="0">
                <a:solidFill>
                  <a:schemeClr val="bg1">
                    <a:lumMod val="75000"/>
                  </a:schemeClr>
                </a:solidFill>
              </a:rPr>
              <a:t>Propulsion Optimization Problem</a:t>
            </a:r>
          </a:p>
          <a:p>
            <a:r>
              <a:rPr lang="en-US" dirty="0"/>
              <a:t>Results and Discussion</a:t>
            </a:r>
          </a:p>
          <a:p>
            <a:r>
              <a:rPr lang="en-US" dirty="0">
                <a:solidFill>
                  <a:schemeClr val="bg1">
                    <a:lumMod val="75000"/>
                  </a:schemeClr>
                </a:solidFill>
              </a:rPr>
              <a:t>Condenser Design Space Sweep</a:t>
            </a:r>
          </a:p>
          <a:p>
            <a:r>
              <a:rPr lang="en-US" dirty="0">
                <a:solidFill>
                  <a:schemeClr val="bg1">
                    <a:lumMod val="75000"/>
                  </a:schemeClr>
                </a:solidFill>
              </a:rPr>
              <a:t>Summary</a:t>
            </a:r>
          </a:p>
        </p:txBody>
      </p:sp>
      <p:sp>
        <p:nvSpPr>
          <p:cNvPr id="4" name="Slide Number Placeholder 3">
            <a:extLst>
              <a:ext uri="{FF2B5EF4-FFF2-40B4-BE49-F238E27FC236}">
                <a16:creationId xmlns:a16="http://schemas.microsoft.com/office/drawing/2014/main" id="{98CD7F0E-F56B-6091-FCCD-E638EA16EBE1}"/>
              </a:ext>
            </a:extLst>
          </p:cNvPr>
          <p:cNvSpPr>
            <a:spLocks noGrp="1"/>
          </p:cNvSpPr>
          <p:nvPr>
            <p:ph type="sldNum" sz="quarter" idx="12"/>
          </p:nvPr>
        </p:nvSpPr>
        <p:spPr>
          <a:xfrm>
            <a:off x="304800" y="6172200"/>
            <a:ext cx="1219200" cy="228600"/>
          </a:xfrm>
        </p:spPr>
        <p:txBody>
          <a:bodyPr/>
          <a:lstStyle/>
          <a:p>
            <a:pPr>
              <a:spcAft>
                <a:spcPts val="800"/>
              </a:spcAft>
              <a:defRPr/>
            </a:pPr>
            <a:fld id="{B586D440-F702-449A-AAC2-9ACFF17038B8}" type="slidenum">
              <a:rPr lang="en-US" smtClean="0"/>
              <a:pPr>
                <a:spcAft>
                  <a:spcPts val="800"/>
                </a:spcAft>
                <a:defRPr/>
              </a:pPr>
              <a:t>17</a:t>
            </a:fld>
            <a:endParaRPr lang="en-US" dirty="0"/>
          </a:p>
        </p:txBody>
      </p:sp>
      <p:pic>
        <p:nvPicPr>
          <p:cNvPr id="6" name="Audio 5">
            <a:hlinkClick r:id="" action="ppaction://media"/>
            <a:extLst>
              <a:ext uri="{FF2B5EF4-FFF2-40B4-BE49-F238E27FC236}">
                <a16:creationId xmlns:a16="http://schemas.microsoft.com/office/drawing/2014/main" id="{D3D600D4-E2F7-B8E9-7F7E-2F3B8479F5F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791259044"/>
      </p:ext>
    </p:extLst>
  </p:cSld>
  <p:clrMapOvr>
    <a:masterClrMapping/>
  </p:clrMapOvr>
  <mc:AlternateContent xmlns:mc="http://schemas.openxmlformats.org/markup-compatibility/2006">
    <mc:Choice xmlns:p14="http://schemas.microsoft.com/office/powerpoint/2010/main" Requires="p14">
      <p:transition spd="slow" p14:dur="2000" advTm="4202"/>
    </mc:Choice>
    <mc:Fallback>
      <p:transition spd="slow" advTm="42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08315A83-81F9-32AB-2897-4DBE2D956949}"/>
              </a:ext>
            </a:extLst>
          </p:cNvPr>
          <p:cNvPicPr>
            <a:picLocks noChangeAspect="1"/>
          </p:cNvPicPr>
          <p:nvPr/>
        </p:nvPicPr>
        <p:blipFill>
          <a:blip r:embed="rId5"/>
          <a:stretch>
            <a:fillRect/>
          </a:stretch>
        </p:blipFill>
        <p:spPr>
          <a:xfrm>
            <a:off x="914400" y="1242594"/>
            <a:ext cx="5250873" cy="5250873"/>
          </a:xfrm>
          <a:prstGeom prst="rect">
            <a:avLst/>
          </a:prstGeom>
        </p:spPr>
      </p:pic>
      <p:sp>
        <p:nvSpPr>
          <p:cNvPr id="2" name="Title 1">
            <a:extLst>
              <a:ext uri="{FF2B5EF4-FFF2-40B4-BE49-F238E27FC236}">
                <a16:creationId xmlns:a16="http://schemas.microsoft.com/office/drawing/2014/main" id="{41F7A03C-8DB7-28BC-B626-34829A22A586}"/>
              </a:ext>
            </a:extLst>
          </p:cNvPr>
          <p:cNvSpPr>
            <a:spLocks noGrp="1"/>
          </p:cNvSpPr>
          <p:nvPr>
            <p:ph type="title"/>
          </p:nvPr>
        </p:nvSpPr>
        <p:spPr>
          <a:xfrm>
            <a:off x="304800" y="192264"/>
            <a:ext cx="11582400" cy="685800"/>
          </a:xfrm>
        </p:spPr>
        <p:txBody>
          <a:bodyPr wrap="square" anchor="ctr">
            <a:normAutofit fontScale="90000"/>
          </a:bodyPr>
          <a:lstStyle/>
          <a:p>
            <a:pPr>
              <a:lnSpc>
                <a:spcPct val="90000"/>
              </a:lnSpc>
            </a:pPr>
            <a:r>
              <a:rPr lang="en-US" dirty="0"/>
              <a:t>Optimization History</a:t>
            </a:r>
          </a:p>
        </p:txBody>
      </p:sp>
      <p:sp>
        <p:nvSpPr>
          <p:cNvPr id="15" name="Slide Number Placeholder 3">
            <a:extLst>
              <a:ext uri="{FF2B5EF4-FFF2-40B4-BE49-F238E27FC236}">
                <a16:creationId xmlns:a16="http://schemas.microsoft.com/office/drawing/2014/main" id="{A0F713AE-C3BA-B0AC-A12F-3D36E4E03832}"/>
              </a:ext>
            </a:extLst>
          </p:cNvPr>
          <p:cNvSpPr>
            <a:spLocks noGrp="1"/>
          </p:cNvSpPr>
          <p:nvPr>
            <p:ph type="sldNum" sz="quarter" idx="12"/>
          </p:nvPr>
        </p:nvSpPr>
        <p:spPr>
          <a:xfrm>
            <a:off x="304800" y="6172200"/>
            <a:ext cx="1219200" cy="228600"/>
          </a:xfrm>
        </p:spPr>
        <p:txBody>
          <a:bodyPr/>
          <a:lstStyle/>
          <a:p>
            <a:pPr>
              <a:spcAft>
                <a:spcPts val="800"/>
              </a:spcAft>
              <a:defRPr/>
            </a:pPr>
            <a:fld id="{B586D440-F702-449A-AAC2-9ACFF17038B8}" type="slidenum">
              <a:rPr lang="en-US" smtClean="0"/>
              <a:pPr>
                <a:spcAft>
                  <a:spcPts val="800"/>
                </a:spcAft>
                <a:defRPr/>
              </a:pPr>
              <a:t>18</a:t>
            </a:fld>
            <a:endParaRPr lang="en-US" dirty="0"/>
          </a:p>
        </p:txBody>
      </p:sp>
      <p:pic>
        <p:nvPicPr>
          <p:cNvPr id="12" name="Picture 11">
            <a:extLst>
              <a:ext uri="{FF2B5EF4-FFF2-40B4-BE49-F238E27FC236}">
                <a16:creationId xmlns:a16="http://schemas.microsoft.com/office/drawing/2014/main" id="{2ED91D05-6693-B1F9-570A-17E3A52E8B30}"/>
              </a:ext>
            </a:extLst>
          </p:cNvPr>
          <p:cNvPicPr>
            <a:picLocks noChangeAspect="1"/>
          </p:cNvPicPr>
          <p:nvPr/>
        </p:nvPicPr>
        <p:blipFill>
          <a:blip r:embed="rId6"/>
          <a:stretch>
            <a:fillRect/>
          </a:stretch>
        </p:blipFill>
        <p:spPr>
          <a:xfrm>
            <a:off x="6165273" y="1159466"/>
            <a:ext cx="5417127" cy="5417127"/>
          </a:xfrm>
          <a:prstGeom prst="rect">
            <a:avLst/>
          </a:prstGeom>
        </p:spPr>
      </p:pic>
      <p:pic>
        <p:nvPicPr>
          <p:cNvPr id="4" name="Audio 3">
            <a:hlinkClick r:id="" action="ppaction://media"/>
            <a:extLst>
              <a:ext uri="{FF2B5EF4-FFF2-40B4-BE49-F238E27FC236}">
                <a16:creationId xmlns:a16="http://schemas.microsoft.com/office/drawing/2014/main" id="{03E06183-8DF5-CD4B-3E3E-354FFCD75CE6}"/>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196755710"/>
      </p:ext>
    </p:extLst>
  </p:cSld>
  <p:clrMapOvr>
    <a:masterClrMapping/>
  </p:clrMapOvr>
  <mc:AlternateContent xmlns:mc="http://schemas.openxmlformats.org/markup-compatibility/2006">
    <mc:Choice xmlns:p14="http://schemas.microsoft.com/office/powerpoint/2010/main" Requires="p14">
      <p:transition spd="slow" p14:dur="2000" advTm="17043"/>
    </mc:Choice>
    <mc:Fallback>
      <p:transition spd="slow" advTm="170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0910F83-83AF-D0EE-F84B-31048656FC82}"/>
              </a:ext>
            </a:extLst>
          </p:cNvPr>
          <p:cNvPicPr>
            <a:picLocks noChangeAspect="1"/>
          </p:cNvPicPr>
          <p:nvPr/>
        </p:nvPicPr>
        <p:blipFill>
          <a:blip r:embed="rId5"/>
          <a:stretch>
            <a:fillRect/>
          </a:stretch>
        </p:blipFill>
        <p:spPr>
          <a:xfrm>
            <a:off x="951403" y="878064"/>
            <a:ext cx="10289194" cy="5787672"/>
          </a:xfrm>
          <a:prstGeom prst="rect">
            <a:avLst/>
          </a:prstGeom>
        </p:spPr>
      </p:pic>
      <p:sp>
        <p:nvSpPr>
          <p:cNvPr id="2" name="Title 1">
            <a:extLst>
              <a:ext uri="{FF2B5EF4-FFF2-40B4-BE49-F238E27FC236}">
                <a16:creationId xmlns:a16="http://schemas.microsoft.com/office/drawing/2014/main" id="{41F7A03C-8DB7-28BC-B626-34829A22A586}"/>
              </a:ext>
            </a:extLst>
          </p:cNvPr>
          <p:cNvSpPr>
            <a:spLocks noGrp="1"/>
          </p:cNvSpPr>
          <p:nvPr>
            <p:ph type="title"/>
          </p:nvPr>
        </p:nvSpPr>
        <p:spPr>
          <a:xfrm>
            <a:off x="304800" y="192264"/>
            <a:ext cx="11582400" cy="685800"/>
          </a:xfrm>
        </p:spPr>
        <p:txBody>
          <a:bodyPr wrap="square" anchor="ctr">
            <a:normAutofit fontScale="90000"/>
          </a:bodyPr>
          <a:lstStyle/>
          <a:p>
            <a:pPr>
              <a:lnSpc>
                <a:spcPct val="90000"/>
              </a:lnSpc>
            </a:pPr>
            <a:r>
              <a:rPr lang="en-US" dirty="0"/>
              <a:t>Optimum Values</a:t>
            </a:r>
          </a:p>
        </p:txBody>
      </p:sp>
      <p:sp>
        <p:nvSpPr>
          <p:cNvPr id="10" name="Slide Number Placeholder 3">
            <a:extLst>
              <a:ext uri="{FF2B5EF4-FFF2-40B4-BE49-F238E27FC236}">
                <a16:creationId xmlns:a16="http://schemas.microsoft.com/office/drawing/2014/main" id="{984FF0FA-BF41-AFEF-1D96-6180F269E3C2}"/>
              </a:ext>
            </a:extLst>
          </p:cNvPr>
          <p:cNvSpPr>
            <a:spLocks noGrp="1"/>
          </p:cNvSpPr>
          <p:nvPr>
            <p:ph type="sldNum" sz="quarter" idx="12"/>
          </p:nvPr>
        </p:nvSpPr>
        <p:spPr>
          <a:xfrm>
            <a:off x="304800" y="6172200"/>
            <a:ext cx="1219200" cy="228600"/>
          </a:xfrm>
        </p:spPr>
        <p:txBody>
          <a:bodyPr/>
          <a:lstStyle/>
          <a:p>
            <a:pPr>
              <a:spcAft>
                <a:spcPts val="800"/>
              </a:spcAft>
              <a:defRPr/>
            </a:pPr>
            <a:fld id="{B586D440-F702-449A-AAC2-9ACFF17038B8}" type="slidenum">
              <a:rPr lang="en-US" smtClean="0"/>
              <a:pPr>
                <a:spcAft>
                  <a:spcPts val="800"/>
                </a:spcAft>
                <a:defRPr/>
              </a:pPr>
              <a:t>19</a:t>
            </a:fld>
            <a:endParaRPr lang="en-US" dirty="0"/>
          </a:p>
        </p:txBody>
      </p:sp>
      <p:pic>
        <p:nvPicPr>
          <p:cNvPr id="18" name="Audio 17">
            <a:hlinkClick r:id="" action="ppaction://media"/>
            <a:extLst>
              <a:ext uri="{FF2B5EF4-FFF2-40B4-BE49-F238E27FC236}">
                <a16:creationId xmlns:a16="http://schemas.microsoft.com/office/drawing/2014/main" id="{746EFC9D-8FE3-A22D-E8CD-14AFE100F6B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362800081"/>
      </p:ext>
    </p:extLst>
  </p:cSld>
  <p:clrMapOvr>
    <a:masterClrMapping/>
  </p:clrMapOvr>
  <mc:AlternateContent xmlns:mc="http://schemas.openxmlformats.org/markup-compatibility/2006">
    <mc:Choice xmlns:p14="http://schemas.microsoft.com/office/powerpoint/2010/main" Requires="p14">
      <p:transition spd="slow" p14:dur="2000" advTm="67591"/>
    </mc:Choice>
    <mc:Fallback>
      <p:transition spd="slow" advTm="675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7A03C-8DB7-28BC-B626-34829A22A586}"/>
              </a:ext>
            </a:extLst>
          </p:cNvPr>
          <p:cNvSpPr>
            <a:spLocks noGrp="1"/>
          </p:cNvSpPr>
          <p:nvPr>
            <p:ph type="title"/>
          </p:nvPr>
        </p:nvSpPr>
        <p:spPr/>
        <p:txBody>
          <a:bodyPr/>
          <a:lstStyle/>
          <a:p>
            <a:r>
              <a:rPr lang="en-US" dirty="0"/>
              <a:t>Why hydrogen?</a:t>
            </a:r>
          </a:p>
        </p:txBody>
      </p:sp>
      <p:sp>
        <p:nvSpPr>
          <p:cNvPr id="3" name="Content Placeholder 2">
            <a:extLst>
              <a:ext uri="{FF2B5EF4-FFF2-40B4-BE49-F238E27FC236}">
                <a16:creationId xmlns:a16="http://schemas.microsoft.com/office/drawing/2014/main" id="{330DAAFE-B17D-76AA-D153-E070EB098AE6}"/>
              </a:ext>
            </a:extLst>
          </p:cNvPr>
          <p:cNvSpPr>
            <a:spLocks noGrp="1"/>
          </p:cNvSpPr>
          <p:nvPr>
            <p:ph idx="1"/>
          </p:nvPr>
        </p:nvSpPr>
        <p:spPr>
          <a:xfrm>
            <a:off x="838200" y="1682225"/>
            <a:ext cx="10515600" cy="4351338"/>
          </a:xfrm>
        </p:spPr>
        <p:txBody>
          <a:bodyPr/>
          <a:lstStyle/>
          <a:p>
            <a:r>
              <a:rPr lang="en-US" dirty="0"/>
              <a:t>Carbon-free alternative aviation fuel to Jet-A</a:t>
            </a:r>
          </a:p>
          <a:p>
            <a:r>
              <a:rPr lang="en-US" dirty="0"/>
              <a:t>Useful thermodynamic and combustion properties</a:t>
            </a:r>
          </a:p>
        </p:txBody>
      </p:sp>
      <p:sp>
        <p:nvSpPr>
          <p:cNvPr id="4" name="Slide Number Placeholder 3">
            <a:extLst>
              <a:ext uri="{FF2B5EF4-FFF2-40B4-BE49-F238E27FC236}">
                <a16:creationId xmlns:a16="http://schemas.microsoft.com/office/drawing/2014/main" id="{698FAB4B-58C5-2CA3-9913-F7459CBE68AB}"/>
              </a:ext>
            </a:extLst>
          </p:cNvPr>
          <p:cNvSpPr>
            <a:spLocks noGrp="1"/>
          </p:cNvSpPr>
          <p:nvPr>
            <p:ph type="sldNum" sz="quarter" idx="12"/>
          </p:nvPr>
        </p:nvSpPr>
        <p:spPr>
          <a:xfrm>
            <a:off x="304800" y="6172200"/>
            <a:ext cx="1219200" cy="228600"/>
          </a:xfrm>
        </p:spPr>
        <p:txBody>
          <a:bodyPr/>
          <a:lstStyle/>
          <a:p>
            <a:pPr>
              <a:spcAft>
                <a:spcPts val="800"/>
              </a:spcAft>
              <a:defRPr/>
            </a:pPr>
            <a:fld id="{B586D440-F702-449A-AAC2-9ACFF17038B8}" type="slidenum">
              <a:rPr lang="en-US" smtClean="0"/>
              <a:pPr>
                <a:spcAft>
                  <a:spcPts val="800"/>
                </a:spcAft>
                <a:defRPr/>
              </a:pPr>
              <a:t>2</a:t>
            </a:fld>
            <a:endParaRPr lang="en-US" dirty="0"/>
          </a:p>
        </p:txBody>
      </p:sp>
      <p:pic>
        <p:nvPicPr>
          <p:cNvPr id="5" name="Picture 2" descr="airline">
            <a:extLst>
              <a:ext uri="{FF2B5EF4-FFF2-40B4-BE49-F238E27FC236}">
                <a16:creationId xmlns:a16="http://schemas.microsoft.com/office/drawing/2014/main" id="{0219DA81-2ECF-3801-FEE8-4E9EE6CC19C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444837" y="3062722"/>
            <a:ext cx="6747164" cy="3795278"/>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B50067D1-B6A5-3BE1-D162-E87F5C8A293F}"/>
              </a:ext>
            </a:extLst>
          </p:cNvPr>
          <p:cNvSpPr txBox="1"/>
          <p:nvPr/>
        </p:nvSpPr>
        <p:spPr>
          <a:xfrm>
            <a:off x="0" y="6539437"/>
            <a:ext cx="3981988" cy="276999"/>
          </a:xfrm>
          <a:prstGeom prst="rect">
            <a:avLst/>
          </a:prstGeom>
          <a:noFill/>
        </p:spPr>
        <p:txBody>
          <a:bodyPr wrap="none" rtlCol="0">
            <a:spAutoFit/>
          </a:bodyPr>
          <a:lstStyle/>
          <a:p>
            <a:r>
              <a:rPr lang="en-US" sz="1200" dirty="0">
                <a:solidFill>
                  <a:schemeClr val="bg1">
                    <a:lumMod val="75000"/>
                  </a:schemeClr>
                </a:solidFill>
              </a:rPr>
              <a:t>https://</a:t>
            </a:r>
            <a:r>
              <a:rPr lang="en-US" sz="1200" dirty="0" err="1">
                <a:solidFill>
                  <a:schemeClr val="bg1">
                    <a:lumMod val="75000"/>
                  </a:schemeClr>
                </a:solidFill>
              </a:rPr>
              <a:t>www.bbc.com</a:t>
            </a:r>
            <a:r>
              <a:rPr lang="en-US" sz="1200" dirty="0">
                <a:solidFill>
                  <a:schemeClr val="bg1">
                    <a:lumMod val="75000"/>
                  </a:schemeClr>
                </a:solidFill>
              </a:rPr>
              <a:t>/news/science-environment-63165607</a:t>
            </a:r>
          </a:p>
        </p:txBody>
      </p:sp>
      <p:pic>
        <p:nvPicPr>
          <p:cNvPr id="14" name="Audio 13">
            <a:hlinkClick r:id="" action="ppaction://media"/>
            <a:extLst>
              <a:ext uri="{FF2B5EF4-FFF2-40B4-BE49-F238E27FC236}">
                <a16:creationId xmlns:a16="http://schemas.microsoft.com/office/drawing/2014/main" id="{5CB727CC-6F64-9466-A4B0-DC8B54DEA75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702104982"/>
      </p:ext>
    </p:extLst>
  </p:cSld>
  <p:clrMapOvr>
    <a:masterClrMapping/>
  </p:clrMapOvr>
  <mc:AlternateContent xmlns:mc="http://schemas.openxmlformats.org/markup-compatibility/2006">
    <mc:Choice xmlns:p14="http://schemas.microsoft.com/office/powerpoint/2010/main" Requires="p14">
      <p:transition spd="slow" p14:dur="2000" advTm="17670"/>
    </mc:Choice>
    <mc:Fallback>
      <p:transition spd="slow" advTm="176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Slide Number Placeholder 3">
            <a:extLst>
              <a:ext uri="{FF2B5EF4-FFF2-40B4-BE49-F238E27FC236}">
                <a16:creationId xmlns:a16="http://schemas.microsoft.com/office/drawing/2014/main" id="{984FF0FA-BF41-AFEF-1D96-6180F269E3C2}"/>
              </a:ext>
            </a:extLst>
          </p:cNvPr>
          <p:cNvSpPr>
            <a:spLocks noGrp="1"/>
          </p:cNvSpPr>
          <p:nvPr>
            <p:ph type="sldNum" sz="quarter" idx="12"/>
          </p:nvPr>
        </p:nvSpPr>
        <p:spPr>
          <a:xfrm>
            <a:off x="304800" y="6172200"/>
            <a:ext cx="1219200" cy="228600"/>
          </a:xfrm>
        </p:spPr>
        <p:txBody>
          <a:bodyPr/>
          <a:lstStyle/>
          <a:p>
            <a:pPr>
              <a:spcAft>
                <a:spcPts val="800"/>
              </a:spcAft>
              <a:defRPr/>
            </a:pPr>
            <a:fld id="{B586D440-F702-449A-AAC2-9ACFF17038B8}" type="slidenum">
              <a:rPr lang="en-US" smtClean="0"/>
              <a:pPr>
                <a:spcAft>
                  <a:spcPts val="800"/>
                </a:spcAft>
                <a:defRPr/>
              </a:pPr>
              <a:t>20</a:t>
            </a:fld>
            <a:endParaRPr lang="en-US" dirty="0"/>
          </a:p>
        </p:txBody>
      </p:sp>
      <p:pic>
        <p:nvPicPr>
          <p:cNvPr id="5" name="Picture 4">
            <a:extLst>
              <a:ext uri="{FF2B5EF4-FFF2-40B4-BE49-F238E27FC236}">
                <a16:creationId xmlns:a16="http://schemas.microsoft.com/office/drawing/2014/main" id="{E6F26C0A-1965-9323-0C2D-B6E79E6C1EC5}"/>
              </a:ext>
            </a:extLst>
          </p:cNvPr>
          <p:cNvPicPr>
            <a:picLocks noChangeAspect="1"/>
          </p:cNvPicPr>
          <p:nvPr/>
        </p:nvPicPr>
        <p:blipFill>
          <a:blip r:embed="rId5"/>
          <a:stretch>
            <a:fillRect/>
          </a:stretch>
        </p:blipFill>
        <p:spPr>
          <a:xfrm>
            <a:off x="510097" y="1690688"/>
            <a:ext cx="11171805" cy="4189427"/>
          </a:xfrm>
          <a:prstGeom prst="rect">
            <a:avLst/>
          </a:prstGeom>
        </p:spPr>
      </p:pic>
      <p:sp>
        <p:nvSpPr>
          <p:cNvPr id="4" name="Title 3">
            <a:extLst>
              <a:ext uri="{FF2B5EF4-FFF2-40B4-BE49-F238E27FC236}">
                <a16:creationId xmlns:a16="http://schemas.microsoft.com/office/drawing/2014/main" id="{EE9F1706-CE09-8884-BDDB-A1CD17C67844}"/>
              </a:ext>
            </a:extLst>
          </p:cNvPr>
          <p:cNvSpPr>
            <a:spLocks noGrp="1"/>
          </p:cNvSpPr>
          <p:nvPr>
            <p:ph type="title"/>
          </p:nvPr>
        </p:nvSpPr>
        <p:spPr/>
        <p:txBody>
          <a:bodyPr>
            <a:normAutofit fontScale="90000"/>
          </a:bodyPr>
          <a:lstStyle/>
          <a:p>
            <a:r>
              <a:rPr lang="en-US" dirty="0"/>
              <a:t>Water recovery results in significant efficiency improvements</a:t>
            </a:r>
            <a:br>
              <a:rPr lang="en-US" dirty="0"/>
            </a:br>
            <a:endParaRPr lang="en-US" dirty="0"/>
          </a:p>
        </p:txBody>
      </p:sp>
      <p:pic>
        <p:nvPicPr>
          <p:cNvPr id="11" name="Audio 10">
            <a:hlinkClick r:id="" action="ppaction://media"/>
            <a:extLst>
              <a:ext uri="{FF2B5EF4-FFF2-40B4-BE49-F238E27FC236}">
                <a16:creationId xmlns:a16="http://schemas.microsoft.com/office/drawing/2014/main" id="{06AA54B4-DFCE-2DE1-A927-C25667B9A18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278663531"/>
      </p:ext>
    </p:extLst>
  </p:cSld>
  <p:clrMapOvr>
    <a:masterClrMapping/>
  </p:clrMapOvr>
  <mc:AlternateContent xmlns:mc="http://schemas.openxmlformats.org/markup-compatibility/2006">
    <mc:Choice xmlns:p14="http://schemas.microsoft.com/office/powerpoint/2010/main" Requires="p14">
      <p:transition spd="slow" p14:dur="2000" advTm="33883"/>
    </mc:Choice>
    <mc:Fallback>
      <p:transition spd="slow" advTm="338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22FE3E-20BE-41BF-466A-8AC3BF3FE228}"/>
              </a:ext>
            </a:extLst>
          </p:cNvPr>
          <p:cNvSpPr>
            <a:spLocks noGrp="1"/>
          </p:cNvSpPr>
          <p:nvPr>
            <p:ph type="title"/>
          </p:nvPr>
        </p:nvSpPr>
        <p:spPr/>
        <p:txBody>
          <a:bodyPr/>
          <a:lstStyle/>
          <a:p>
            <a:r>
              <a:rPr lang="en-US" dirty="0"/>
              <a:t>Presentation Roadmap</a:t>
            </a:r>
          </a:p>
        </p:txBody>
      </p:sp>
      <p:sp>
        <p:nvSpPr>
          <p:cNvPr id="3" name="Content Placeholder 2">
            <a:extLst>
              <a:ext uri="{FF2B5EF4-FFF2-40B4-BE49-F238E27FC236}">
                <a16:creationId xmlns:a16="http://schemas.microsoft.com/office/drawing/2014/main" id="{5C9D6E72-BB4A-D2B1-9811-E991FFC038F5}"/>
              </a:ext>
            </a:extLst>
          </p:cNvPr>
          <p:cNvSpPr>
            <a:spLocks noGrp="1"/>
          </p:cNvSpPr>
          <p:nvPr>
            <p:ph idx="1"/>
          </p:nvPr>
        </p:nvSpPr>
        <p:spPr/>
        <p:txBody>
          <a:bodyPr/>
          <a:lstStyle/>
          <a:p>
            <a:r>
              <a:rPr lang="en-US" dirty="0">
                <a:solidFill>
                  <a:schemeClr val="bg1">
                    <a:lumMod val="75000"/>
                  </a:schemeClr>
                </a:solidFill>
              </a:rPr>
              <a:t>Overview of Computational Tools</a:t>
            </a:r>
          </a:p>
          <a:p>
            <a:r>
              <a:rPr lang="en-US" dirty="0">
                <a:solidFill>
                  <a:schemeClr val="bg1">
                    <a:lumMod val="75000"/>
                  </a:schemeClr>
                </a:solidFill>
              </a:rPr>
              <a:t>Water Recovery and Propulsion Model</a:t>
            </a:r>
          </a:p>
          <a:p>
            <a:r>
              <a:rPr lang="en-US" dirty="0">
                <a:solidFill>
                  <a:schemeClr val="bg1">
                    <a:lumMod val="75000"/>
                  </a:schemeClr>
                </a:solidFill>
              </a:rPr>
              <a:t>Propulsion Optimization Problem</a:t>
            </a:r>
          </a:p>
          <a:p>
            <a:r>
              <a:rPr lang="en-US" dirty="0">
                <a:solidFill>
                  <a:schemeClr val="bg1">
                    <a:lumMod val="75000"/>
                  </a:schemeClr>
                </a:solidFill>
              </a:rPr>
              <a:t>Results and Discussion</a:t>
            </a:r>
          </a:p>
          <a:p>
            <a:r>
              <a:rPr lang="en-US" dirty="0"/>
              <a:t>Condenser Design Space Sweep</a:t>
            </a:r>
          </a:p>
          <a:p>
            <a:r>
              <a:rPr lang="en-US" dirty="0">
                <a:solidFill>
                  <a:schemeClr val="bg1">
                    <a:lumMod val="75000"/>
                  </a:schemeClr>
                </a:solidFill>
              </a:rPr>
              <a:t>Summary</a:t>
            </a:r>
          </a:p>
        </p:txBody>
      </p:sp>
      <p:sp>
        <p:nvSpPr>
          <p:cNvPr id="4" name="Slide Number Placeholder 3">
            <a:extLst>
              <a:ext uri="{FF2B5EF4-FFF2-40B4-BE49-F238E27FC236}">
                <a16:creationId xmlns:a16="http://schemas.microsoft.com/office/drawing/2014/main" id="{98CD7F0E-F56B-6091-FCCD-E638EA16EBE1}"/>
              </a:ext>
            </a:extLst>
          </p:cNvPr>
          <p:cNvSpPr>
            <a:spLocks noGrp="1"/>
          </p:cNvSpPr>
          <p:nvPr>
            <p:ph type="sldNum" sz="quarter" idx="12"/>
          </p:nvPr>
        </p:nvSpPr>
        <p:spPr>
          <a:xfrm>
            <a:off x="304800" y="6172200"/>
            <a:ext cx="1219200" cy="228600"/>
          </a:xfrm>
        </p:spPr>
        <p:txBody>
          <a:bodyPr/>
          <a:lstStyle/>
          <a:p>
            <a:pPr>
              <a:spcAft>
                <a:spcPts val="800"/>
              </a:spcAft>
              <a:defRPr/>
            </a:pPr>
            <a:fld id="{B586D440-F702-449A-AAC2-9ACFF17038B8}" type="slidenum">
              <a:rPr lang="en-US" smtClean="0"/>
              <a:pPr>
                <a:spcAft>
                  <a:spcPts val="800"/>
                </a:spcAft>
                <a:defRPr/>
              </a:pPr>
              <a:t>21</a:t>
            </a:fld>
            <a:endParaRPr lang="en-US" dirty="0"/>
          </a:p>
        </p:txBody>
      </p:sp>
      <p:pic>
        <p:nvPicPr>
          <p:cNvPr id="6" name="Audio 5">
            <a:hlinkClick r:id="" action="ppaction://media"/>
            <a:extLst>
              <a:ext uri="{FF2B5EF4-FFF2-40B4-BE49-F238E27FC236}">
                <a16:creationId xmlns:a16="http://schemas.microsoft.com/office/drawing/2014/main" id="{936BDB35-E0D8-7CD3-9FC4-A22B0A54936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187834141"/>
      </p:ext>
    </p:extLst>
  </p:cSld>
  <p:clrMapOvr>
    <a:masterClrMapping/>
  </p:clrMapOvr>
  <mc:AlternateContent xmlns:mc="http://schemas.openxmlformats.org/markup-compatibility/2006">
    <mc:Choice xmlns:p14="http://schemas.microsoft.com/office/powerpoint/2010/main" Requires="p14">
      <p:transition spd="slow" p14:dur="2000" advTm="7441"/>
    </mc:Choice>
    <mc:Fallback>
      <p:transition spd="slow" advTm="74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7A03C-8DB7-28BC-B626-34829A22A586}"/>
              </a:ext>
            </a:extLst>
          </p:cNvPr>
          <p:cNvSpPr>
            <a:spLocks noGrp="1"/>
          </p:cNvSpPr>
          <p:nvPr>
            <p:ph type="title"/>
          </p:nvPr>
        </p:nvSpPr>
        <p:spPr/>
        <p:txBody>
          <a:bodyPr/>
          <a:lstStyle/>
          <a:p>
            <a:r>
              <a:rPr lang="en-US" dirty="0"/>
              <a:t>We performed a study to explore the design space of an exhaust water condenser</a:t>
            </a:r>
          </a:p>
        </p:txBody>
      </p:sp>
      <p:sp>
        <p:nvSpPr>
          <p:cNvPr id="11" name="Slide Number Placeholder 3">
            <a:extLst>
              <a:ext uri="{FF2B5EF4-FFF2-40B4-BE49-F238E27FC236}">
                <a16:creationId xmlns:a16="http://schemas.microsoft.com/office/drawing/2014/main" id="{87ABBC2D-83A3-F0A6-71EA-59154E3A6886}"/>
              </a:ext>
            </a:extLst>
          </p:cNvPr>
          <p:cNvSpPr>
            <a:spLocks noGrp="1"/>
          </p:cNvSpPr>
          <p:nvPr>
            <p:ph type="sldNum" sz="quarter" idx="12"/>
          </p:nvPr>
        </p:nvSpPr>
        <p:spPr>
          <a:xfrm>
            <a:off x="304800" y="6172200"/>
            <a:ext cx="1219200" cy="228600"/>
          </a:xfrm>
        </p:spPr>
        <p:txBody>
          <a:bodyPr/>
          <a:lstStyle/>
          <a:p>
            <a:pPr>
              <a:spcAft>
                <a:spcPts val="800"/>
              </a:spcAft>
              <a:defRPr/>
            </a:pPr>
            <a:fld id="{B586D440-F702-449A-AAC2-9ACFF17038B8}" type="slidenum">
              <a:rPr lang="en-US" smtClean="0"/>
              <a:pPr>
                <a:spcAft>
                  <a:spcPts val="800"/>
                </a:spcAft>
                <a:defRPr/>
              </a:pPr>
              <a:t>22</a:t>
            </a:fld>
            <a:endParaRPr lang="en-US" dirty="0"/>
          </a:p>
        </p:txBody>
      </p:sp>
      <p:pic>
        <p:nvPicPr>
          <p:cNvPr id="3" name="Content Placeholder 5">
            <a:extLst>
              <a:ext uri="{FF2B5EF4-FFF2-40B4-BE49-F238E27FC236}">
                <a16:creationId xmlns:a16="http://schemas.microsoft.com/office/drawing/2014/main" id="{7B054461-0DF9-DDAF-9B05-B28582034B70}"/>
              </a:ext>
            </a:extLst>
          </p:cNvPr>
          <p:cNvPicPr>
            <a:picLocks noChangeAspect="1"/>
          </p:cNvPicPr>
          <p:nvPr/>
        </p:nvPicPr>
        <p:blipFill>
          <a:blip r:embed="rId5">
            <a:alphaModFix amt="50000"/>
            <a:extLst>
              <a:ext uri="{28A0092B-C50C-407E-A947-70E740481C1C}">
                <a14:useLocalDpi xmlns:a14="http://schemas.microsoft.com/office/drawing/2010/main" val="0"/>
              </a:ext>
            </a:extLst>
          </a:blip>
          <a:stretch>
            <a:fillRect/>
          </a:stretch>
        </p:blipFill>
        <p:spPr>
          <a:xfrm>
            <a:off x="2516909" y="2418530"/>
            <a:ext cx="7158182" cy="3982270"/>
          </a:xfrm>
          <a:prstGeom prst="rect">
            <a:avLst/>
          </a:prstGeom>
          <a:noFill/>
        </p:spPr>
      </p:pic>
      <p:pic>
        <p:nvPicPr>
          <p:cNvPr id="4" name="Content Placeholder 5">
            <a:extLst>
              <a:ext uri="{FF2B5EF4-FFF2-40B4-BE49-F238E27FC236}">
                <a16:creationId xmlns:a16="http://schemas.microsoft.com/office/drawing/2014/main" id="{87212F8D-37D1-A094-54A3-06C4BEEB46F3}"/>
              </a:ext>
            </a:extLst>
          </p:cNvPr>
          <p:cNvPicPr>
            <a:picLocks noChangeAspect="1"/>
          </p:cNvPicPr>
          <p:nvPr/>
        </p:nvPicPr>
        <p:blipFill rotWithShape="1">
          <a:blip r:embed="rId5">
            <a:alphaModFix/>
            <a:extLst>
              <a:ext uri="{28A0092B-C50C-407E-A947-70E740481C1C}">
                <a14:useLocalDpi xmlns:a14="http://schemas.microsoft.com/office/drawing/2010/main" val="0"/>
              </a:ext>
            </a:extLst>
          </a:blip>
          <a:srcRect l="68856" t="25990" r="1946" b="19477"/>
          <a:stretch/>
        </p:blipFill>
        <p:spPr>
          <a:xfrm>
            <a:off x="7445829" y="3453493"/>
            <a:ext cx="2090057" cy="2171700"/>
          </a:xfrm>
          <a:prstGeom prst="rect">
            <a:avLst/>
          </a:prstGeom>
          <a:noFill/>
        </p:spPr>
      </p:pic>
      <p:sp>
        <p:nvSpPr>
          <p:cNvPr id="5" name="Rectangle 4">
            <a:extLst>
              <a:ext uri="{FF2B5EF4-FFF2-40B4-BE49-F238E27FC236}">
                <a16:creationId xmlns:a16="http://schemas.microsoft.com/office/drawing/2014/main" id="{EC97CBCF-050F-450B-C7FC-5575B041A4D7}"/>
              </a:ext>
            </a:extLst>
          </p:cNvPr>
          <p:cNvSpPr/>
          <p:nvPr/>
        </p:nvSpPr>
        <p:spPr>
          <a:xfrm>
            <a:off x="7445828" y="3453493"/>
            <a:ext cx="2133069" cy="217170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8">
            <a:extLst>
              <a:ext uri="{FF2B5EF4-FFF2-40B4-BE49-F238E27FC236}">
                <a16:creationId xmlns:a16="http://schemas.microsoft.com/office/drawing/2014/main" id="{DC8CF2AE-A3E1-3987-F501-C8AFD59BF3B7}"/>
              </a:ext>
            </a:extLst>
          </p:cNvPr>
          <p:cNvSpPr>
            <a:spLocks noGrp="1"/>
          </p:cNvSpPr>
          <p:nvPr>
            <p:ph idx="1"/>
          </p:nvPr>
        </p:nvSpPr>
        <p:spPr>
          <a:xfrm>
            <a:off x="838200" y="1915936"/>
            <a:ext cx="11180342" cy="4484864"/>
          </a:xfrm>
        </p:spPr>
        <p:txBody>
          <a:bodyPr/>
          <a:lstStyle/>
          <a:p>
            <a:r>
              <a:rPr lang="en-US" dirty="0"/>
              <a:t>We would need a condenser located before core nozzle</a:t>
            </a:r>
          </a:p>
        </p:txBody>
      </p:sp>
      <p:pic>
        <p:nvPicPr>
          <p:cNvPr id="7" name="Audio 6">
            <a:hlinkClick r:id="" action="ppaction://media"/>
            <a:extLst>
              <a:ext uri="{FF2B5EF4-FFF2-40B4-BE49-F238E27FC236}">
                <a16:creationId xmlns:a16="http://schemas.microsoft.com/office/drawing/2014/main" id="{3C9480B5-2EDE-7E77-E92D-2E5D9BB96B2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653559669"/>
      </p:ext>
    </p:extLst>
  </p:cSld>
  <p:clrMapOvr>
    <a:masterClrMapping/>
  </p:clrMapOvr>
  <mc:AlternateContent xmlns:mc="http://schemas.openxmlformats.org/markup-compatibility/2006">
    <mc:Choice xmlns:p14="http://schemas.microsoft.com/office/powerpoint/2010/main" Requires="p14">
      <p:transition spd="slow" p14:dur="2000" advTm="12596"/>
    </mc:Choice>
    <mc:Fallback>
      <p:transition spd="slow" advTm="125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4">
            <a:extLst>
              <a:ext uri="{FF2B5EF4-FFF2-40B4-BE49-F238E27FC236}">
                <a16:creationId xmlns:a16="http://schemas.microsoft.com/office/drawing/2014/main" id="{A573E3BA-C683-766E-AC6C-B356D1E8F1A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bwMode="auto">
          <a:xfrm>
            <a:off x="2316292" y="1690688"/>
            <a:ext cx="7559416" cy="5039609"/>
          </a:xfrm>
          <a:prstGeom prst="rect">
            <a:avLst/>
          </a:prstGeom>
          <a:noFill/>
          <a:ln w="9525">
            <a:noFill/>
            <a:miter lim="800000"/>
            <a:headEnd/>
            <a:tailEnd/>
          </a:ln>
        </p:spPr>
      </p:pic>
      <p:sp>
        <p:nvSpPr>
          <p:cNvPr id="2" name="Title 1">
            <a:extLst>
              <a:ext uri="{FF2B5EF4-FFF2-40B4-BE49-F238E27FC236}">
                <a16:creationId xmlns:a16="http://schemas.microsoft.com/office/drawing/2014/main" id="{41F7A03C-8DB7-28BC-B626-34829A22A586}"/>
              </a:ext>
            </a:extLst>
          </p:cNvPr>
          <p:cNvSpPr>
            <a:spLocks noGrp="1"/>
          </p:cNvSpPr>
          <p:nvPr>
            <p:ph type="title"/>
          </p:nvPr>
        </p:nvSpPr>
        <p:spPr/>
        <p:txBody>
          <a:bodyPr/>
          <a:lstStyle/>
          <a:p>
            <a:r>
              <a:rPr lang="en-US" dirty="0"/>
              <a:t>Condenser Design Space Sweep</a:t>
            </a:r>
          </a:p>
        </p:txBody>
      </p:sp>
      <p:sp>
        <p:nvSpPr>
          <p:cNvPr id="4" name="Content Placeholder 3">
            <a:extLst>
              <a:ext uri="{FF2B5EF4-FFF2-40B4-BE49-F238E27FC236}">
                <a16:creationId xmlns:a16="http://schemas.microsoft.com/office/drawing/2014/main" id="{390EC533-690F-2663-9038-3B7C50958137}"/>
              </a:ext>
            </a:extLst>
          </p:cNvPr>
          <p:cNvSpPr>
            <a:spLocks noGrp="1"/>
          </p:cNvSpPr>
          <p:nvPr>
            <p:ph idx="1"/>
          </p:nvPr>
        </p:nvSpPr>
        <p:spPr>
          <a:xfrm>
            <a:off x="838200" y="1479261"/>
            <a:ext cx="10515600" cy="4351338"/>
          </a:xfrm>
        </p:spPr>
        <p:txBody>
          <a:bodyPr/>
          <a:lstStyle/>
          <a:p>
            <a:r>
              <a:rPr lang="en-US" dirty="0"/>
              <a:t>The relative pressure drop in the exhaust stream was varied</a:t>
            </a:r>
          </a:p>
        </p:txBody>
      </p:sp>
      <p:sp>
        <p:nvSpPr>
          <p:cNvPr id="8" name="Slide Number Placeholder 3">
            <a:extLst>
              <a:ext uri="{FF2B5EF4-FFF2-40B4-BE49-F238E27FC236}">
                <a16:creationId xmlns:a16="http://schemas.microsoft.com/office/drawing/2014/main" id="{F34295B2-098C-BB2F-6A66-C38379EDC75D}"/>
              </a:ext>
            </a:extLst>
          </p:cNvPr>
          <p:cNvSpPr>
            <a:spLocks noGrp="1"/>
          </p:cNvSpPr>
          <p:nvPr>
            <p:ph type="sldNum" sz="quarter" idx="12"/>
          </p:nvPr>
        </p:nvSpPr>
        <p:spPr>
          <a:xfrm>
            <a:off x="304800" y="6172200"/>
            <a:ext cx="1219200" cy="228600"/>
          </a:xfrm>
        </p:spPr>
        <p:txBody>
          <a:bodyPr/>
          <a:lstStyle/>
          <a:p>
            <a:pPr>
              <a:spcAft>
                <a:spcPts val="800"/>
              </a:spcAft>
              <a:defRPr/>
            </a:pPr>
            <a:fld id="{B586D440-F702-449A-AAC2-9ACFF17038B8}" type="slidenum">
              <a:rPr lang="en-US" smtClean="0"/>
              <a:pPr>
                <a:spcAft>
                  <a:spcPts val="800"/>
                </a:spcAft>
                <a:defRPr/>
              </a:pPr>
              <a:t>23</a:t>
            </a:fld>
            <a:endParaRPr lang="en-US" dirty="0"/>
          </a:p>
        </p:txBody>
      </p:sp>
      <p:pic>
        <p:nvPicPr>
          <p:cNvPr id="10" name="Audio 9">
            <a:hlinkClick r:id="" action="ppaction://media"/>
            <a:extLst>
              <a:ext uri="{FF2B5EF4-FFF2-40B4-BE49-F238E27FC236}">
                <a16:creationId xmlns:a16="http://schemas.microsoft.com/office/drawing/2014/main" id="{F1DAE4ED-0E44-3CB8-7F0D-7290698082E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327325499"/>
      </p:ext>
    </p:extLst>
  </p:cSld>
  <p:clrMapOvr>
    <a:masterClrMapping/>
  </p:clrMapOvr>
  <mc:AlternateContent xmlns:mc="http://schemas.openxmlformats.org/markup-compatibility/2006">
    <mc:Choice xmlns:p14="http://schemas.microsoft.com/office/powerpoint/2010/main" Requires="p14">
      <p:transition spd="slow" p14:dur="2000" advTm="27674"/>
    </mc:Choice>
    <mc:Fallback>
      <p:transition spd="slow" advTm="276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7A03C-8DB7-28BC-B626-34829A22A586}"/>
              </a:ext>
            </a:extLst>
          </p:cNvPr>
          <p:cNvSpPr>
            <a:spLocks noGrp="1"/>
          </p:cNvSpPr>
          <p:nvPr>
            <p:ph type="title"/>
          </p:nvPr>
        </p:nvSpPr>
        <p:spPr/>
        <p:txBody>
          <a:bodyPr/>
          <a:lstStyle/>
          <a:p>
            <a:r>
              <a:rPr lang="en-US" dirty="0"/>
              <a:t>Condenser Design Space Sweep</a:t>
            </a:r>
          </a:p>
        </p:txBody>
      </p:sp>
      <p:sp>
        <p:nvSpPr>
          <p:cNvPr id="4" name="Content Placeholder 3">
            <a:extLst>
              <a:ext uri="{FF2B5EF4-FFF2-40B4-BE49-F238E27FC236}">
                <a16:creationId xmlns:a16="http://schemas.microsoft.com/office/drawing/2014/main" id="{390EC533-690F-2663-9038-3B7C50958137}"/>
              </a:ext>
            </a:extLst>
          </p:cNvPr>
          <p:cNvSpPr>
            <a:spLocks noGrp="1"/>
          </p:cNvSpPr>
          <p:nvPr>
            <p:ph idx="1"/>
          </p:nvPr>
        </p:nvSpPr>
        <p:spPr>
          <a:xfrm>
            <a:off x="838200" y="1479261"/>
            <a:ext cx="10515600" cy="4351338"/>
          </a:xfrm>
        </p:spPr>
        <p:txBody>
          <a:bodyPr/>
          <a:lstStyle/>
          <a:p>
            <a:r>
              <a:rPr lang="en-US" dirty="0"/>
              <a:t>More water is recovered to compensate for pressure drop</a:t>
            </a:r>
          </a:p>
        </p:txBody>
      </p:sp>
      <p:sp>
        <p:nvSpPr>
          <p:cNvPr id="8" name="Slide Number Placeholder 3">
            <a:extLst>
              <a:ext uri="{FF2B5EF4-FFF2-40B4-BE49-F238E27FC236}">
                <a16:creationId xmlns:a16="http://schemas.microsoft.com/office/drawing/2014/main" id="{F34295B2-098C-BB2F-6A66-C38379EDC75D}"/>
              </a:ext>
            </a:extLst>
          </p:cNvPr>
          <p:cNvSpPr>
            <a:spLocks noGrp="1"/>
          </p:cNvSpPr>
          <p:nvPr>
            <p:ph type="sldNum" sz="quarter" idx="12"/>
          </p:nvPr>
        </p:nvSpPr>
        <p:spPr>
          <a:xfrm>
            <a:off x="304800" y="6172200"/>
            <a:ext cx="1219200" cy="228600"/>
          </a:xfrm>
        </p:spPr>
        <p:txBody>
          <a:bodyPr/>
          <a:lstStyle/>
          <a:p>
            <a:pPr>
              <a:spcAft>
                <a:spcPts val="800"/>
              </a:spcAft>
              <a:defRPr/>
            </a:pPr>
            <a:fld id="{B586D440-F702-449A-AAC2-9ACFF17038B8}" type="slidenum">
              <a:rPr lang="en-US" smtClean="0"/>
              <a:pPr>
                <a:spcAft>
                  <a:spcPts val="800"/>
                </a:spcAft>
                <a:defRPr/>
              </a:pPr>
              <a:t>24</a:t>
            </a:fld>
            <a:endParaRPr lang="en-US" dirty="0"/>
          </a:p>
        </p:txBody>
      </p:sp>
      <p:pic>
        <p:nvPicPr>
          <p:cNvPr id="7" name="Picture 6">
            <a:extLst>
              <a:ext uri="{FF2B5EF4-FFF2-40B4-BE49-F238E27FC236}">
                <a16:creationId xmlns:a16="http://schemas.microsoft.com/office/drawing/2014/main" id="{5E95FD2C-FF19-53AC-B2B6-077594706B2D}"/>
              </a:ext>
            </a:extLst>
          </p:cNvPr>
          <p:cNvPicPr>
            <a:picLocks noChangeAspect="1"/>
          </p:cNvPicPr>
          <p:nvPr/>
        </p:nvPicPr>
        <p:blipFill>
          <a:blip r:embed="rId5"/>
          <a:stretch>
            <a:fillRect/>
          </a:stretch>
        </p:blipFill>
        <p:spPr>
          <a:xfrm>
            <a:off x="2832496" y="2049462"/>
            <a:ext cx="6527007" cy="4351338"/>
          </a:xfrm>
          <a:prstGeom prst="rect">
            <a:avLst/>
          </a:prstGeom>
        </p:spPr>
      </p:pic>
      <p:pic>
        <p:nvPicPr>
          <p:cNvPr id="11" name="Audio 10">
            <a:hlinkClick r:id="" action="ppaction://media"/>
            <a:extLst>
              <a:ext uri="{FF2B5EF4-FFF2-40B4-BE49-F238E27FC236}">
                <a16:creationId xmlns:a16="http://schemas.microsoft.com/office/drawing/2014/main" id="{87CF4508-BE20-919A-37F7-B03E777C1B0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11039847"/>
      </p:ext>
    </p:extLst>
  </p:cSld>
  <p:clrMapOvr>
    <a:masterClrMapping/>
  </p:clrMapOvr>
  <mc:AlternateContent xmlns:mc="http://schemas.openxmlformats.org/markup-compatibility/2006">
    <mc:Choice xmlns:p14="http://schemas.microsoft.com/office/powerpoint/2010/main" Requires="p14">
      <p:transition spd="slow" p14:dur="2000" advTm="24218"/>
    </mc:Choice>
    <mc:Fallback>
      <p:transition spd="slow" advTm="242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7A03C-8DB7-28BC-B626-34829A22A586}"/>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330DAAFE-B17D-76AA-D153-E070EB098AE6}"/>
              </a:ext>
            </a:extLst>
          </p:cNvPr>
          <p:cNvSpPr>
            <a:spLocks noGrp="1"/>
          </p:cNvSpPr>
          <p:nvPr>
            <p:ph idx="1"/>
          </p:nvPr>
        </p:nvSpPr>
        <p:spPr/>
        <p:txBody>
          <a:bodyPr/>
          <a:lstStyle/>
          <a:p>
            <a:r>
              <a:rPr lang="en-US" dirty="0"/>
              <a:t>We </a:t>
            </a:r>
            <a:r>
              <a:rPr lang="en-US" u="sng" dirty="0"/>
              <a:t>developed</a:t>
            </a:r>
            <a:r>
              <a:rPr lang="en-US" dirty="0"/>
              <a:t> a novel closed-loop water recovery system and implemented it in a N+3 turbofan engine</a:t>
            </a:r>
          </a:p>
          <a:p>
            <a:r>
              <a:rPr lang="en-US" dirty="0">
                <a:solidFill>
                  <a:schemeClr val="bg1">
                    <a:lumMod val="75000"/>
                  </a:schemeClr>
                </a:solidFill>
              </a:rPr>
              <a:t>We </a:t>
            </a:r>
            <a:r>
              <a:rPr lang="en-US" u="sng" dirty="0">
                <a:solidFill>
                  <a:schemeClr val="bg1">
                    <a:lumMod val="75000"/>
                  </a:schemeClr>
                </a:solidFill>
              </a:rPr>
              <a:t>successfully</a:t>
            </a:r>
            <a:r>
              <a:rPr lang="en-US" dirty="0">
                <a:solidFill>
                  <a:schemeClr val="bg1">
                    <a:lumMod val="75000"/>
                  </a:schemeClr>
                </a:solidFill>
              </a:rPr>
              <a:t> optimized the engine performance with Jet-A and hydrogen with water recovery which resulted in efficiency gains</a:t>
            </a:r>
          </a:p>
          <a:p>
            <a:r>
              <a:rPr lang="en-US" dirty="0">
                <a:solidFill>
                  <a:schemeClr val="bg1">
                    <a:lumMod val="75000"/>
                  </a:schemeClr>
                </a:solidFill>
              </a:rPr>
              <a:t>We </a:t>
            </a:r>
            <a:r>
              <a:rPr lang="en-US" u="sng" dirty="0">
                <a:solidFill>
                  <a:schemeClr val="bg1">
                    <a:lumMod val="75000"/>
                  </a:schemeClr>
                </a:solidFill>
              </a:rPr>
              <a:t>presented</a:t>
            </a:r>
            <a:r>
              <a:rPr lang="en-US" dirty="0">
                <a:solidFill>
                  <a:schemeClr val="bg1">
                    <a:lumMod val="75000"/>
                  </a:schemeClr>
                </a:solidFill>
              </a:rPr>
              <a:t> the feasible design space to guide the design of a condenser to be used in this engine architecture</a:t>
            </a:r>
          </a:p>
        </p:txBody>
      </p:sp>
      <p:sp>
        <p:nvSpPr>
          <p:cNvPr id="4" name="Slide Number Placeholder 3">
            <a:extLst>
              <a:ext uri="{FF2B5EF4-FFF2-40B4-BE49-F238E27FC236}">
                <a16:creationId xmlns:a16="http://schemas.microsoft.com/office/drawing/2014/main" id="{80DE26D1-18BD-43E8-2F51-18A956C6CAFC}"/>
              </a:ext>
            </a:extLst>
          </p:cNvPr>
          <p:cNvSpPr>
            <a:spLocks noGrp="1"/>
          </p:cNvSpPr>
          <p:nvPr>
            <p:ph type="sldNum" sz="quarter" idx="12"/>
          </p:nvPr>
        </p:nvSpPr>
        <p:spPr>
          <a:xfrm>
            <a:off x="304800" y="6172200"/>
            <a:ext cx="1219200" cy="228600"/>
          </a:xfrm>
        </p:spPr>
        <p:txBody>
          <a:bodyPr/>
          <a:lstStyle/>
          <a:p>
            <a:pPr>
              <a:spcAft>
                <a:spcPts val="800"/>
              </a:spcAft>
              <a:defRPr/>
            </a:pPr>
            <a:fld id="{B586D440-F702-449A-AAC2-9ACFF17038B8}" type="slidenum">
              <a:rPr lang="en-US" smtClean="0"/>
              <a:pPr>
                <a:spcAft>
                  <a:spcPts val="800"/>
                </a:spcAft>
                <a:defRPr/>
              </a:pPr>
              <a:t>25</a:t>
            </a:fld>
            <a:endParaRPr lang="en-US" dirty="0"/>
          </a:p>
        </p:txBody>
      </p:sp>
      <p:pic>
        <p:nvPicPr>
          <p:cNvPr id="7" name="Audio 6">
            <a:hlinkClick r:id="" action="ppaction://media"/>
            <a:extLst>
              <a:ext uri="{FF2B5EF4-FFF2-40B4-BE49-F238E27FC236}">
                <a16:creationId xmlns:a16="http://schemas.microsoft.com/office/drawing/2014/main" id="{EC3C44B7-1A5C-773F-288E-8E783BF89D4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380709232"/>
      </p:ext>
    </p:extLst>
  </p:cSld>
  <p:clrMapOvr>
    <a:masterClrMapping/>
  </p:clrMapOvr>
  <mc:AlternateContent xmlns:mc="http://schemas.openxmlformats.org/markup-compatibility/2006">
    <mc:Choice xmlns:p14="http://schemas.microsoft.com/office/powerpoint/2010/main" Requires="p14">
      <p:transition spd="slow" p14:dur="2000" advTm="8545"/>
    </mc:Choice>
    <mc:Fallback>
      <p:transition spd="slow" advTm="85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7A03C-8DB7-28BC-B626-34829A22A586}"/>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330DAAFE-B17D-76AA-D153-E070EB098AE6}"/>
              </a:ext>
            </a:extLst>
          </p:cNvPr>
          <p:cNvSpPr>
            <a:spLocks noGrp="1"/>
          </p:cNvSpPr>
          <p:nvPr>
            <p:ph idx="1"/>
          </p:nvPr>
        </p:nvSpPr>
        <p:spPr/>
        <p:txBody>
          <a:bodyPr/>
          <a:lstStyle/>
          <a:p>
            <a:r>
              <a:rPr lang="en-US" dirty="0"/>
              <a:t>We </a:t>
            </a:r>
            <a:r>
              <a:rPr lang="en-US" u="sng" dirty="0"/>
              <a:t>developed</a:t>
            </a:r>
            <a:r>
              <a:rPr lang="en-US" dirty="0"/>
              <a:t> a novel closed-loop water recovery system and implemented it in a N+3 turbofan engine</a:t>
            </a:r>
          </a:p>
          <a:p>
            <a:r>
              <a:rPr lang="en-US" dirty="0"/>
              <a:t>We </a:t>
            </a:r>
            <a:r>
              <a:rPr lang="en-US" u="sng" dirty="0"/>
              <a:t>successfully</a:t>
            </a:r>
            <a:r>
              <a:rPr lang="en-US" dirty="0"/>
              <a:t> optimized the engine performance with Jet-A and hydrogen with water recovery which resulted in efficiency gains</a:t>
            </a:r>
          </a:p>
          <a:p>
            <a:r>
              <a:rPr lang="en-US" dirty="0">
                <a:solidFill>
                  <a:schemeClr val="bg1">
                    <a:lumMod val="75000"/>
                  </a:schemeClr>
                </a:solidFill>
              </a:rPr>
              <a:t>We </a:t>
            </a:r>
            <a:r>
              <a:rPr lang="en-US" u="sng" dirty="0">
                <a:solidFill>
                  <a:schemeClr val="bg1">
                    <a:lumMod val="75000"/>
                  </a:schemeClr>
                </a:solidFill>
              </a:rPr>
              <a:t>presented</a:t>
            </a:r>
            <a:r>
              <a:rPr lang="en-US" dirty="0">
                <a:solidFill>
                  <a:schemeClr val="bg1">
                    <a:lumMod val="75000"/>
                  </a:schemeClr>
                </a:solidFill>
              </a:rPr>
              <a:t> the feasible design space to guide the design of a condenser to be used in this engine architecture</a:t>
            </a:r>
          </a:p>
        </p:txBody>
      </p:sp>
      <p:sp>
        <p:nvSpPr>
          <p:cNvPr id="4" name="Slide Number Placeholder 3">
            <a:extLst>
              <a:ext uri="{FF2B5EF4-FFF2-40B4-BE49-F238E27FC236}">
                <a16:creationId xmlns:a16="http://schemas.microsoft.com/office/drawing/2014/main" id="{80DE26D1-18BD-43E8-2F51-18A956C6CAFC}"/>
              </a:ext>
            </a:extLst>
          </p:cNvPr>
          <p:cNvSpPr>
            <a:spLocks noGrp="1"/>
          </p:cNvSpPr>
          <p:nvPr>
            <p:ph type="sldNum" sz="quarter" idx="12"/>
          </p:nvPr>
        </p:nvSpPr>
        <p:spPr>
          <a:xfrm>
            <a:off x="304800" y="6172200"/>
            <a:ext cx="1219200" cy="228600"/>
          </a:xfrm>
        </p:spPr>
        <p:txBody>
          <a:bodyPr/>
          <a:lstStyle/>
          <a:p>
            <a:pPr>
              <a:spcAft>
                <a:spcPts val="800"/>
              </a:spcAft>
              <a:defRPr/>
            </a:pPr>
            <a:fld id="{B586D440-F702-449A-AAC2-9ACFF17038B8}" type="slidenum">
              <a:rPr lang="en-US" smtClean="0"/>
              <a:pPr>
                <a:spcAft>
                  <a:spcPts val="800"/>
                </a:spcAft>
                <a:defRPr/>
              </a:pPr>
              <a:t>26</a:t>
            </a:fld>
            <a:endParaRPr lang="en-US" dirty="0"/>
          </a:p>
        </p:txBody>
      </p:sp>
      <p:pic>
        <p:nvPicPr>
          <p:cNvPr id="9" name="Audio 8">
            <a:hlinkClick r:id="" action="ppaction://media"/>
            <a:extLst>
              <a:ext uri="{FF2B5EF4-FFF2-40B4-BE49-F238E27FC236}">
                <a16:creationId xmlns:a16="http://schemas.microsoft.com/office/drawing/2014/main" id="{4BA20C01-2FF4-08DE-34E3-FA116FE3079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848031723"/>
      </p:ext>
    </p:extLst>
  </p:cSld>
  <p:clrMapOvr>
    <a:masterClrMapping/>
  </p:clrMapOvr>
  <mc:AlternateContent xmlns:mc="http://schemas.openxmlformats.org/markup-compatibility/2006">
    <mc:Choice xmlns:p14="http://schemas.microsoft.com/office/powerpoint/2010/main" Requires="p14">
      <p:transition spd="slow" p14:dur="2000" advTm="9126"/>
    </mc:Choice>
    <mc:Fallback>
      <p:transition spd="slow" advTm="91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7A03C-8DB7-28BC-B626-34829A22A586}"/>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330DAAFE-B17D-76AA-D153-E070EB098AE6}"/>
              </a:ext>
            </a:extLst>
          </p:cNvPr>
          <p:cNvSpPr>
            <a:spLocks noGrp="1"/>
          </p:cNvSpPr>
          <p:nvPr>
            <p:ph idx="1"/>
          </p:nvPr>
        </p:nvSpPr>
        <p:spPr/>
        <p:txBody>
          <a:bodyPr/>
          <a:lstStyle/>
          <a:p>
            <a:r>
              <a:rPr lang="en-US" dirty="0"/>
              <a:t>We </a:t>
            </a:r>
            <a:r>
              <a:rPr lang="en-US" u="sng" dirty="0"/>
              <a:t>developed</a:t>
            </a:r>
            <a:r>
              <a:rPr lang="en-US" dirty="0"/>
              <a:t> a novel closed-loop water recovery system and implemented it in a N+3 turbofan engine</a:t>
            </a:r>
          </a:p>
          <a:p>
            <a:r>
              <a:rPr lang="en-US" dirty="0"/>
              <a:t>We </a:t>
            </a:r>
            <a:r>
              <a:rPr lang="en-US" u="sng" dirty="0"/>
              <a:t>successfully</a:t>
            </a:r>
            <a:r>
              <a:rPr lang="en-US" dirty="0"/>
              <a:t> optimized the engine performance with Jet-A and hydrogen with water recovery which resulted in efficiency gains</a:t>
            </a:r>
          </a:p>
          <a:p>
            <a:r>
              <a:rPr lang="en-US" dirty="0"/>
              <a:t>We </a:t>
            </a:r>
            <a:r>
              <a:rPr lang="en-US" u="sng" dirty="0"/>
              <a:t>presented</a:t>
            </a:r>
            <a:r>
              <a:rPr lang="en-US" dirty="0"/>
              <a:t> the feasible design space to guide the design of a condenser to be used in this engine architecture</a:t>
            </a:r>
          </a:p>
        </p:txBody>
      </p:sp>
      <p:sp>
        <p:nvSpPr>
          <p:cNvPr id="4" name="Slide Number Placeholder 3">
            <a:extLst>
              <a:ext uri="{FF2B5EF4-FFF2-40B4-BE49-F238E27FC236}">
                <a16:creationId xmlns:a16="http://schemas.microsoft.com/office/drawing/2014/main" id="{80DE26D1-18BD-43E8-2F51-18A956C6CAFC}"/>
              </a:ext>
            </a:extLst>
          </p:cNvPr>
          <p:cNvSpPr>
            <a:spLocks noGrp="1"/>
          </p:cNvSpPr>
          <p:nvPr>
            <p:ph type="sldNum" sz="quarter" idx="12"/>
          </p:nvPr>
        </p:nvSpPr>
        <p:spPr>
          <a:xfrm>
            <a:off x="304800" y="6172200"/>
            <a:ext cx="1219200" cy="228600"/>
          </a:xfrm>
        </p:spPr>
        <p:txBody>
          <a:bodyPr/>
          <a:lstStyle/>
          <a:p>
            <a:pPr>
              <a:spcAft>
                <a:spcPts val="800"/>
              </a:spcAft>
              <a:defRPr/>
            </a:pPr>
            <a:fld id="{B586D440-F702-449A-AAC2-9ACFF17038B8}" type="slidenum">
              <a:rPr lang="en-US" smtClean="0"/>
              <a:pPr>
                <a:spcAft>
                  <a:spcPts val="800"/>
                </a:spcAft>
                <a:defRPr/>
              </a:pPr>
              <a:t>27</a:t>
            </a:fld>
            <a:endParaRPr lang="en-US" dirty="0"/>
          </a:p>
        </p:txBody>
      </p:sp>
      <p:pic>
        <p:nvPicPr>
          <p:cNvPr id="8" name="Audio 7">
            <a:hlinkClick r:id="" action="ppaction://media"/>
            <a:extLst>
              <a:ext uri="{FF2B5EF4-FFF2-40B4-BE49-F238E27FC236}">
                <a16:creationId xmlns:a16="http://schemas.microsoft.com/office/drawing/2014/main" id="{77FD6FF2-DDD3-7DB2-0F8C-896080FD71B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489508372"/>
      </p:ext>
    </p:extLst>
  </p:cSld>
  <p:clrMapOvr>
    <a:masterClrMapping/>
  </p:clrMapOvr>
  <mc:AlternateContent xmlns:mc="http://schemas.openxmlformats.org/markup-compatibility/2006">
    <mc:Choice xmlns:p14="http://schemas.microsoft.com/office/powerpoint/2010/main" Requires="p14">
      <p:transition spd="slow" p14:dur="2000" advTm="11203"/>
    </mc:Choice>
    <mc:Fallback>
      <p:transition spd="slow" advTm="112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A8FFFDDD-0E5A-1AF1-5C02-8366DCCF6582}"/>
              </a:ext>
            </a:extLst>
          </p:cNvPr>
          <p:cNvSpPr txBox="1">
            <a:spLocks/>
          </p:cNvSpPr>
          <p:nvPr/>
        </p:nvSpPr>
        <p:spPr>
          <a:xfrm>
            <a:off x="3268133" y="622765"/>
            <a:ext cx="4179148" cy="65087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CMU Bright Roman" panose="02000603000000000000" pitchFamily="2" charset="0"/>
                <a:ea typeface="CMU Bright Roman" panose="02000603000000000000" pitchFamily="2" charset="0"/>
                <a:cs typeface="CMU Bright Roman" panose="02000603000000000000" pitchFamily="2" charset="0"/>
              </a:defRPr>
            </a:lvl1pPr>
          </a:lstStyle>
          <a:p>
            <a:r>
              <a:rPr lang="en-US" dirty="0">
                <a:solidFill>
                  <a:schemeClr val="accent1"/>
                </a:solidFill>
              </a:rPr>
              <a:t>at Aviation 2023</a:t>
            </a:r>
          </a:p>
        </p:txBody>
      </p:sp>
      <p:pic>
        <p:nvPicPr>
          <p:cNvPr id="6" name="Picture 5">
            <a:extLst>
              <a:ext uri="{FF2B5EF4-FFF2-40B4-BE49-F238E27FC236}">
                <a16:creationId xmlns:a16="http://schemas.microsoft.com/office/drawing/2014/main" id="{1A00F673-6EB5-71BA-43DC-3F370ACC2DC9}"/>
              </a:ext>
            </a:extLst>
          </p:cNvPr>
          <p:cNvPicPr>
            <a:picLocks noChangeAspect="1"/>
          </p:cNvPicPr>
          <p:nvPr/>
        </p:nvPicPr>
        <p:blipFill>
          <a:blip r:embed="rId5"/>
          <a:stretch>
            <a:fillRect/>
          </a:stretch>
        </p:blipFill>
        <p:spPr>
          <a:xfrm>
            <a:off x="542225" y="444828"/>
            <a:ext cx="2657817" cy="1006749"/>
          </a:xfrm>
          <a:prstGeom prst="rect">
            <a:avLst/>
          </a:prstGeom>
        </p:spPr>
      </p:pic>
      <p:pic>
        <p:nvPicPr>
          <p:cNvPr id="2" name="Picture 1">
            <a:extLst>
              <a:ext uri="{FF2B5EF4-FFF2-40B4-BE49-F238E27FC236}">
                <a16:creationId xmlns:a16="http://schemas.microsoft.com/office/drawing/2014/main" id="{5117C68C-40E6-B0EA-436D-E5D03560CAA5}"/>
              </a:ext>
            </a:extLst>
          </p:cNvPr>
          <p:cNvPicPr>
            <a:picLocks noChangeAspect="1"/>
          </p:cNvPicPr>
          <p:nvPr/>
        </p:nvPicPr>
        <p:blipFill>
          <a:blip r:embed="rId6"/>
          <a:stretch>
            <a:fillRect/>
          </a:stretch>
        </p:blipFill>
        <p:spPr>
          <a:xfrm>
            <a:off x="304801" y="1712328"/>
            <a:ext cx="3782598" cy="4918788"/>
          </a:xfrm>
          <a:prstGeom prst="rect">
            <a:avLst/>
          </a:prstGeom>
        </p:spPr>
      </p:pic>
      <p:sp>
        <p:nvSpPr>
          <p:cNvPr id="3" name="TextBox 2">
            <a:extLst>
              <a:ext uri="{FF2B5EF4-FFF2-40B4-BE49-F238E27FC236}">
                <a16:creationId xmlns:a16="http://schemas.microsoft.com/office/drawing/2014/main" id="{1220C0A8-75B8-84CB-AF60-59B0DBEF417C}"/>
              </a:ext>
            </a:extLst>
          </p:cNvPr>
          <p:cNvSpPr txBox="1"/>
          <p:nvPr/>
        </p:nvSpPr>
        <p:spPr>
          <a:xfrm>
            <a:off x="304801" y="6235235"/>
            <a:ext cx="3686287" cy="461665"/>
          </a:xfrm>
          <a:prstGeom prst="rect">
            <a:avLst/>
          </a:prstGeom>
          <a:noFill/>
        </p:spPr>
        <p:txBody>
          <a:bodyPr wrap="square" rtlCol="0">
            <a:spAutoFit/>
          </a:bodyPr>
          <a:lstStyle/>
          <a:p>
            <a:r>
              <a:rPr lang="en-US" sz="2400" dirty="0">
                <a:solidFill>
                  <a:schemeClr val="bg1"/>
                </a:solidFill>
                <a:latin typeface="CMU Bright Roman" panose="02000603000000000000" pitchFamily="2" charset="0"/>
                <a:ea typeface="CMU Bright Roman" panose="02000603000000000000" pitchFamily="2" charset="0"/>
                <a:cs typeface="CMU Bright Roman" panose="02000603000000000000" pitchFamily="2" charset="0"/>
                <a:hlinkClick r:id="rId7">
                  <a:extLst>
                    <a:ext uri="{A12FA001-AC4F-418D-AE19-62706E023703}">
                      <ahyp:hlinkClr xmlns:ahyp="http://schemas.microsoft.com/office/drawing/2018/hyperlinkcolor" val="tx"/>
                    </a:ext>
                  </a:extLst>
                </a:hlinkClick>
              </a:rPr>
              <a:t>https://mdobook.github.io</a:t>
            </a:r>
            <a:endParaRPr lang="en-US" sz="2400" dirty="0">
              <a:solidFill>
                <a:schemeClr val="bg1"/>
              </a:solidFill>
              <a:latin typeface="CMU Bright Roman" panose="02000603000000000000" pitchFamily="2" charset="0"/>
              <a:ea typeface="CMU Bright Roman" panose="02000603000000000000" pitchFamily="2" charset="0"/>
              <a:cs typeface="CMU Bright Roman" panose="02000603000000000000" pitchFamily="2" charset="0"/>
            </a:endParaRPr>
          </a:p>
        </p:txBody>
      </p:sp>
      <p:sp>
        <p:nvSpPr>
          <p:cNvPr id="4" name="TextBox 3">
            <a:extLst>
              <a:ext uri="{FF2B5EF4-FFF2-40B4-BE49-F238E27FC236}">
                <a16:creationId xmlns:a16="http://schemas.microsoft.com/office/drawing/2014/main" id="{151C8ADD-7345-3EDE-5A99-2A0ABF3B25EF}"/>
              </a:ext>
            </a:extLst>
          </p:cNvPr>
          <p:cNvSpPr txBox="1"/>
          <p:nvPr/>
        </p:nvSpPr>
        <p:spPr>
          <a:xfrm>
            <a:off x="4157953" y="1712328"/>
            <a:ext cx="8034047" cy="4585871"/>
          </a:xfrm>
          <a:prstGeom prst="rect">
            <a:avLst/>
          </a:prstGeom>
          <a:noFill/>
        </p:spPr>
        <p:txBody>
          <a:bodyPr wrap="square" rtlCol="0">
            <a:spAutoFit/>
          </a:bodyPr>
          <a:lstStyle/>
          <a:p>
            <a:pPr marL="285750" indent="-285750">
              <a:buFont typeface="Arial" panose="020B0604020202020204" pitchFamily="34" charset="0"/>
              <a:buChar char="•"/>
            </a:pPr>
            <a:r>
              <a:rPr lang="en-US" sz="1600" b="1" dirty="0">
                <a:latin typeface="CMU BRIGHT ROMAN" panose="02000603000000000000" pitchFamily="2" charset="0"/>
                <a:ea typeface="CMU BRIGHT ROMAN" panose="02000603000000000000" pitchFamily="2" charset="0"/>
                <a:cs typeface="CMU BRIGHT ROMAN" panose="02000603000000000000" pitchFamily="2" charset="0"/>
              </a:rPr>
              <a:t>Alasdair C. Gray</a:t>
            </a:r>
            <a:r>
              <a:rPr lang="en-US" sz="1600" dirty="0">
                <a:latin typeface="CMU Bright Roman" panose="02000603000000000000" pitchFamily="2" charset="0"/>
                <a:ea typeface="CMU Bright Roman" panose="02000603000000000000" pitchFamily="2" charset="0"/>
                <a:cs typeface="CMU Bright Roman" panose="02000603000000000000" pitchFamily="2" charset="0"/>
              </a:rPr>
              <a:t>, “Geometrically Nonlinear High-fidelity </a:t>
            </a:r>
            <a:r>
              <a:rPr lang="en-US" sz="1600" dirty="0" err="1">
                <a:latin typeface="CMU Bright Roman" panose="02000603000000000000" pitchFamily="2" charset="0"/>
                <a:ea typeface="CMU Bright Roman" panose="02000603000000000000" pitchFamily="2" charset="0"/>
                <a:cs typeface="CMU Bright Roman" panose="02000603000000000000" pitchFamily="2" charset="0"/>
              </a:rPr>
              <a:t>Aerostructural</a:t>
            </a:r>
            <a:r>
              <a:rPr lang="en-US" sz="1600" dirty="0">
                <a:latin typeface="CMU Bright Roman" panose="02000603000000000000" pitchFamily="2" charset="0"/>
                <a:ea typeface="CMU Bright Roman" panose="02000603000000000000" pitchFamily="2" charset="0"/>
                <a:cs typeface="CMU Bright Roman" panose="02000603000000000000" pitchFamily="2" charset="0"/>
              </a:rPr>
              <a:t> Optimization Including Geometric Design Variables”, </a:t>
            </a:r>
            <a:r>
              <a:rPr lang="en-US" sz="1600" dirty="0">
                <a:solidFill>
                  <a:schemeClr val="accent1"/>
                </a:solidFill>
                <a:latin typeface="CMU Bright Roman" panose="02000603000000000000" pitchFamily="2" charset="0"/>
                <a:ea typeface="CMU Bright Roman" panose="02000603000000000000" pitchFamily="2" charset="0"/>
                <a:cs typeface="CMU Bright Roman" panose="02000603000000000000" pitchFamily="2" charset="0"/>
              </a:rPr>
              <a:t>MDO-02, Aeroelastic and Aero-Structures Optimization</a:t>
            </a:r>
            <a:endParaRPr lang="en-US" sz="1600" dirty="0">
              <a:latin typeface="CMU Bright Roman" panose="02000603000000000000" pitchFamily="2" charset="0"/>
              <a:ea typeface="CMU Bright Roman" panose="02000603000000000000" pitchFamily="2" charset="0"/>
              <a:cs typeface="CMU Bright Roman" panose="02000603000000000000" pitchFamily="2" charset="0"/>
            </a:endParaRPr>
          </a:p>
          <a:p>
            <a:pPr marL="285750" indent="-285750">
              <a:buFont typeface="Arial" panose="020B0604020202020204" pitchFamily="34" charset="0"/>
              <a:buChar char="•"/>
            </a:pPr>
            <a:r>
              <a:rPr lang="en-US" sz="1600" b="1" dirty="0" err="1">
                <a:latin typeface="CMU BRIGHT ROMAN" panose="02000603000000000000" pitchFamily="2" charset="0"/>
                <a:ea typeface="CMU BRIGHT ROMAN" panose="02000603000000000000" pitchFamily="2" charset="0"/>
                <a:cs typeface="CMU BRIGHT ROMAN" panose="02000603000000000000" pitchFamily="2" charset="0"/>
              </a:rPr>
              <a:t>Eytan</a:t>
            </a:r>
            <a:r>
              <a:rPr lang="en-US" sz="1600" b="1" dirty="0">
                <a:latin typeface="CMU BRIGHT ROMAN" panose="02000603000000000000" pitchFamily="2" charset="0"/>
                <a:ea typeface="CMU BRIGHT ROMAN" panose="02000603000000000000" pitchFamily="2" charset="0"/>
                <a:cs typeface="CMU BRIGHT ROMAN" panose="02000603000000000000" pitchFamily="2" charset="0"/>
              </a:rPr>
              <a:t> Adler</a:t>
            </a:r>
            <a:r>
              <a:rPr lang="en-US" sz="1600" dirty="0">
                <a:latin typeface="CMU Bright Roman" panose="02000603000000000000" pitchFamily="2" charset="0"/>
                <a:ea typeface="CMU Bright Roman" panose="02000603000000000000" pitchFamily="2" charset="0"/>
                <a:cs typeface="CMU Bright Roman" panose="02000603000000000000" pitchFamily="2" charset="0"/>
              </a:rPr>
              <a:t>, “Blended wing body configuration for hydrogen-powered aviation”, </a:t>
            </a:r>
            <a:r>
              <a:rPr lang="en-US" sz="1600" dirty="0">
                <a:solidFill>
                  <a:schemeClr val="accent1"/>
                </a:solidFill>
                <a:latin typeface="CMU Bright Roman" panose="02000603000000000000" pitchFamily="2" charset="0"/>
                <a:ea typeface="CMU Bright Roman" panose="02000603000000000000" pitchFamily="2" charset="0"/>
                <a:cs typeface="CMU Bright Roman" panose="02000603000000000000" pitchFamily="2" charset="0"/>
              </a:rPr>
              <a:t>Aircraft Design Optimization II</a:t>
            </a:r>
          </a:p>
          <a:p>
            <a:pPr marL="285750" indent="-285750">
              <a:buFont typeface="Arial" panose="020B0604020202020204" pitchFamily="34" charset="0"/>
              <a:buChar char="•"/>
            </a:pPr>
            <a:r>
              <a:rPr lang="en-US" sz="1600" b="1" dirty="0">
                <a:latin typeface="CMU Bright Roman" panose="02000603000000000000" pitchFamily="2" charset="0"/>
                <a:ea typeface="CMU Bright Roman" panose="02000603000000000000" pitchFamily="2" charset="0"/>
                <a:cs typeface="CMU Bright Roman" panose="02000603000000000000" pitchFamily="2" charset="0"/>
              </a:rPr>
              <a:t>Andrew Lamkin</a:t>
            </a:r>
            <a:r>
              <a:rPr lang="en-US" sz="1600" dirty="0">
                <a:latin typeface="CMU Bright Roman" panose="02000603000000000000" pitchFamily="2" charset="0"/>
                <a:ea typeface="CMU Bright Roman" panose="02000603000000000000" pitchFamily="2" charset="0"/>
                <a:cs typeface="CMU Bright Roman" panose="02000603000000000000" pitchFamily="2" charset="0"/>
              </a:rPr>
              <a:t>, ”Advancements in Coupled </a:t>
            </a:r>
            <a:r>
              <a:rPr lang="en-US" sz="1600" dirty="0" err="1">
                <a:latin typeface="CMU Bright Roman" panose="02000603000000000000" pitchFamily="2" charset="0"/>
                <a:ea typeface="CMU Bright Roman" panose="02000603000000000000" pitchFamily="2" charset="0"/>
                <a:cs typeface="CMU Bright Roman" panose="02000603000000000000" pitchFamily="2" charset="0"/>
              </a:rPr>
              <a:t>Aeropropulsive</a:t>
            </a:r>
            <a:r>
              <a:rPr lang="en-US" sz="1600" dirty="0">
                <a:latin typeface="CMU Bright Roman" panose="02000603000000000000" pitchFamily="2" charset="0"/>
                <a:ea typeface="CMU Bright Roman" panose="02000603000000000000" pitchFamily="2" charset="0"/>
                <a:cs typeface="CMU Bright Roman" panose="02000603000000000000" pitchFamily="2" charset="0"/>
              </a:rPr>
              <a:t> Design Optimization for High-Bypass Turbofan Engines”, </a:t>
            </a:r>
            <a:r>
              <a:rPr lang="en-US" sz="1600" dirty="0">
                <a:solidFill>
                  <a:schemeClr val="accent1"/>
                </a:solidFill>
                <a:latin typeface="CMU Bright Roman" panose="02000603000000000000" pitchFamily="2" charset="0"/>
                <a:ea typeface="CMU Bright Roman" panose="02000603000000000000" pitchFamily="2" charset="0"/>
                <a:cs typeface="CMU Bright Roman" panose="02000603000000000000" pitchFamily="2" charset="0"/>
              </a:rPr>
              <a:t>MDO-04, Aerodynamic Design and Shape Optimization III</a:t>
            </a:r>
            <a:endParaRPr lang="en-US" sz="1600" dirty="0">
              <a:latin typeface="CMU Bright Roman" panose="02000603000000000000" pitchFamily="2" charset="0"/>
              <a:ea typeface="CMU Bright Roman" panose="02000603000000000000" pitchFamily="2" charset="0"/>
              <a:cs typeface="CMU Bright Roman" panose="02000603000000000000" pitchFamily="2" charset="0"/>
            </a:endParaRPr>
          </a:p>
          <a:p>
            <a:pPr marL="285750" indent="-285750">
              <a:buFont typeface="Arial" panose="020B0604020202020204" pitchFamily="34" charset="0"/>
              <a:buChar char="•"/>
            </a:pPr>
            <a:r>
              <a:rPr lang="en-US" sz="1600" b="1" dirty="0">
                <a:latin typeface="CMU BRIGHT ROMAN" panose="02000603000000000000" pitchFamily="2" charset="0"/>
                <a:ea typeface="CMU BRIGHT ROMAN" panose="02000603000000000000" pitchFamily="2" charset="0"/>
                <a:cs typeface="CMU BRIGHT ROMAN" panose="02000603000000000000" pitchFamily="2" charset="0"/>
              </a:rPr>
              <a:t>Hannah </a:t>
            </a:r>
            <a:r>
              <a:rPr lang="en-US" sz="1600" b="1" dirty="0" err="1">
                <a:latin typeface="CMU BRIGHT ROMAN" panose="02000603000000000000" pitchFamily="2" charset="0"/>
                <a:ea typeface="CMU BRIGHT ROMAN" panose="02000603000000000000" pitchFamily="2" charset="0"/>
                <a:cs typeface="CMU BRIGHT ROMAN" panose="02000603000000000000" pitchFamily="2" charset="0"/>
              </a:rPr>
              <a:t>Hajdik</a:t>
            </a:r>
            <a:r>
              <a:rPr lang="en-US" sz="1600" dirty="0">
                <a:latin typeface="CMU Bright Roman" panose="02000603000000000000" pitchFamily="2" charset="0"/>
                <a:ea typeface="CMU Bright Roman" panose="02000603000000000000" pitchFamily="2" charset="0"/>
                <a:cs typeface="CMU Bright Roman" panose="02000603000000000000" pitchFamily="2" charset="0"/>
              </a:rPr>
              <a:t>, “Combined systems packaging and aerodynamic shape optimization of a full aircraft configuration”, </a:t>
            </a:r>
            <a:r>
              <a:rPr lang="en-US" sz="1600" dirty="0">
                <a:solidFill>
                  <a:schemeClr val="accent1"/>
                </a:solidFill>
                <a:latin typeface="CMU Bright Roman" panose="02000603000000000000" pitchFamily="2" charset="0"/>
                <a:ea typeface="CMU Bright Roman" panose="02000603000000000000" pitchFamily="2" charset="0"/>
                <a:cs typeface="CMU Bright Roman" panose="02000603000000000000" pitchFamily="2" charset="0"/>
              </a:rPr>
              <a:t>MDO-04, Aerodynamic Design and Shape Optimization III</a:t>
            </a:r>
            <a:endParaRPr lang="en-US" sz="1600" dirty="0">
              <a:latin typeface="CMU Bright Roman" panose="02000603000000000000" pitchFamily="2" charset="0"/>
              <a:ea typeface="CMU Bright Roman" panose="02000603000000000000" pitchFamily="2" charset="0"/>
              <a:cs typeface="CMU Bright Roman" panose="02000603000000000000" pitchFamily="2" charset="0"/>
            </a:endParaRPr>
          </a:p>
          <a:p>
            <a:pPr marL="285750" indent="-285750">
              <a:buFont typeface="Arial" panose="020B0604020202020204" pitchFamily="34" charset="0"/>
              <a:buChar char="•"/>
            </a:pPr>
            <a:r>
              <a:rPr lang="en-US" sz="1600" b="1" dirty="0">
                <a:latin typeface="CMU BRIGHT ROMAN" panose="02000603000000000000" pitchFamily="2" charset="0"/>
                <a:ea typeface="CMU BRIGHT ROMAN" panose="02000603000000000000" pitchFamily="2" charset="0"/>
                <a:cs typeface="CMU BRIGHT ROMAN" panose="02000603000000000000" pitchFamily="2" charset="0"/>
              </a:rPr>
              <a:t>Bernardo </a:t>
            </a:r>
            <a:r>
              <a:rPr lang="en-US" sz="1600" b="1" dirty="0" err="1">
                <a:latin typeface="CMU BRIGHT ROMAN" panose="02000603000000000000" pitchFamily="2" charset="0"/>
                <a:ea typeface="CMU BRIGHT ROMAN" panose="02000603000000000000" pitchFamily="2" charset="0"/>
                <a:cs typeface="CMU BRIGHT ROMAN" panose="02000603000000000000" pitchFamily="2" charset="0"/>
              </a:rPr>
              <a:t>Pacini</a:t>
            </a:r>
            <a:r>
              <a:rPr lang="en-US" sz="1600" dirty="0">
                <a:latin typeface="CMU Bright Roman" panose="02000603000000000000" pitchFamily="2" charset="0"/>
                <a:ea typeface="CMU Bright Roman" panose="02000603000000000000" pitchFamily="2" charset="0"/>
                <a:cs typeface="CMU Bright Roman" panose="02000603000000000000" pitchFamily="2" charset="0"/>
              </a:rPr>
              <a:t>, “Towards Mixed-Fidelity Aero-Structural-Acoustic Optimization for Urban Air Mobility Vehicle Design”, </a:t>
            </a:r>
            <a:r>
              <a:rPr lang="en-US" sz="1600" dirty="0">
                <a:solidFill>
                  <a:schemeClr val="accent1"/>
                </a:solidFill>
                <a:latin typeface="CMU Bright Roman" panose="02000603000000000000" pitchFamily="2" charset="0"/>
                <a:ea typeface="CMU Bright Roman" panose="02000603000000000000" pitchFamily="2" charset="0"/>
                <a:cs typeface="CMU Bright Roman" panose="02000603000000000000" pitchFamily="2" charset="0"/>
              </a:rPr>
              <a:t>MDO-09, Aircraft Design Optimization I</a:t>
            </a:r>
          </a:p>
          <a:p>
            <a:pPr marL="285750" indent="-285750">
              <a:buFont typeface="Arial" panose="020B0604020202020204" pitchFamily="34" charset="0"/>
              <a:buChar char="•"/>
            </a:pPr>
            <a:r>
              <a:rPr lang="en-US" sz="1600" b="1" dirty="0" err="1">
                <a:latin typeface="CMU BRIGHT ROMAN" panose="02000603000000000000" pitchFamily="2" charset="0"/>
                <a:ea typeface="CMU BRIGHT ROMAN" panose="02000603000000000000" pitchFamily="2" charset="0"/>
                <a:cs typeface="CMU BRIGHT ROMAN" panose="02000603000000000000" pitchFamily="2" charset="0"/>
              </a:rPr>
              <a:t>Sabet</a:t>
            </a:r>
            <a:r>
              <a:rPr lang="en-US" sz="1600" b="1" dirty="0">
                <a:latin typeface="CMU BRIGHT ROMAN" panose="02000603000000000000" pitchFamily="2" charset="0"/>
                <a:ea typeface="CMU BRIGHT ROMAN" panose="02000603000000000000" pitchFamily="2" charset="0"/>
                <a:cs typeface="CMU BRIGHT ROMAN" panose="02000603000000000000" pitchFamily="2" charset="0"/>
              </a:rPr>
              <a:t> </a:t>
            </a:r>
            <a:r>
              <a:rPr lang="en-US" sz="1600" b="1" dirty="0" err="1">
                <a:latin typeface="CMU BRIGHT ROMAN" panose="02000603000000000000" pitchFamily="2" charset="0"/>
                <a:ea typeface="CMU BRIGHT ROMAN" panose="02000603000000000000" pitchFamily="2" charset="0"/>
                <a:cs typeface="CMU BRIGHT ROMAN" panose="02000603000000000000" pitchFamily="2" charset="0"/>
              </a:rPr>
              <a:t>Seraj</a:t>
            </a:r>
            <a:r>
              <a:rPr lang="en-US" sz="1600" b="1" dirty="0">
                <a:latin typeface="CMU BRIGHT ROMAN" panose="02000603000000000000" pitchFamily="2" charset="0"/>
                <a:ea typeface="CMU BRIGHT ROMAN" panose="02000603000000000000" pitchFamily="2" charset="0"/>
                <a:cs typeface="CMU BRIGHT ROMAN" panose="02000603000000000000" pitchFamily="2" charset="0"/>
              </a:rPr>
              <a:t>, </a:t>
            </a:r>
            <a:r>
              <a:rPr lang="en-US" sz="1600" dirty="0">
                <a:latin typeface="CMU Bright Roman" panose="02000603000000000000" pitchFamily="2" charset="0"/>
                <a:ea typeface="CMU Bright Roman" panose="02000603000000000000" pitchFamily="2" charset="0"/>
                <a:cs typeface="CMU Bright Roman" panose="02000603000000000000" pitchFamily="2" charset="0"/>
              </a:rPr>
              <a:t>“Minimum Trim Drag for a Three-Surface Supersonic Transport Aircraft”</a:t>
            </a:r>
            <a:r>
              <a:rPr lang="en-US" sz="1600" b="1" dirty="0">
                <a:latin typeface="CMU BRIGHT ROMAN" panose="02000603000000000000" pitchFamily="2" charset="0"/>
                <a:ea typeface="CMU BRIGHT ROMAN" panose="02000603000000000000" pitchFamily="2" charset="0"/>
                <a:cs typeface="CMU BRIGHT ROMAN" panose="02000603000000000000" pitchFamily="2" charset="0"/>
              </a:rPr>
              <a:t>,</a:t>
            </a:r>
            <a:r>
              <a:rPr lang="en-US" sz="1600" b="1" dirty="0">
                <a:solidFill>
                  <a:schemeClr val="accent1"/>
                </a:solidFill>
                <a:latin typeface="CMU BRIGHT ROMAN" panose="02000603000000000000" pitchFamily="2" charset="0"/>
                <a:ea typeface="CMU BRIGHT ROMAN" panose="02000603000000000000" pitchFamily="2" charset="0"/>
                <a:cs typeface="CMU BRIGHT ROMAN" panose="02000603000000000000" pitchFamily="2" charset="0"/>
              </a:rPr>
              <a:t> </a:t>
            </a:r>
            <a:r>
              <a:rPr lang="en-US" sz="1600" b="0" i="0" dirty="0">
                <a:solidFill>
                  <a:schemeClr val="accent1"/>
                </a:solidFill>
                <a:effectLst/>
                <a:latin typeface="CMU Bright Roman" panose="02000603000000000000" pitchFamily="2" charset="0"/>
                <a:ea typeface="CMU Bright Roman" panose="02000603000000000000" pitchFamily="2" charset="0"/>
                <a:cs typeface="CMU Bright Roman" panose="02000603000000000000" pitchFamily="2" charset="0"/>
              </a:rPr>
              <a:t>MDO-03, Aerodynamic Design and Shape Optimization II</a:t>
            </a:r>
          </a:p>
          <a:p>
            <a:pPr marL="285750" indent="-285750">
              <a:buFont typeface="Arial" panose="020B0604020202020204" pitchFamily="34" charset="0"/>
              <a:buChar char="•"/>
            </a:pPr>
            <a:r>
              <a:rPr lang="en-US" sz="1600" b="1" dirty="0">
                <a:latin typeface="CMU BRIGHT ROMAN" panose="02000603000000000000" pitchFamily="2" charset="0"/>
                <a:ea typeface="CMU BRIGHT ROMAN" panose="02000603000000000000" pitchFamily="2" charset="0"/>
                <a:cs typeface="CMU BRIGHT ROMAN" panose="02000603000000000000" pitchFamily="2" charset="0"/>
              </a:rPr>
              <a:t>M. A. </a:t>
            </a:r>
            <a:r>
              <a:rPr lang="en-US" sz="1600" b="1" dirty="0" err="1">
                <a:latin typeface="CMU BRIGHT ROMAN" panose="02000603000000000000" pitchFamily="2" charset="0"/>
                <a:ea typeface="CMU BRIGHT ROMAN" panose="02000603000000000000" pitchFamily="2" charset="0"/>
                <a:cs typeface="CMU BRIGHT ROMAN" panose="02000603000000000000" pitchFamily="2" charset="0"/>
              </a:rPr>
              <a:t>Saja</a:t>
            </a:r>
            <a:r>
              <a:rPr lang="en-US" sz="1600" b="1" dirty="0">
                <a:latin typeface="CMU BRIGHT ROMAN" panose="02000603000000000000" pitchFamily="2" charset="0"/>
                <a:ea typeface="CMU BRIGHT ROMAN" panose="02000603000000000000" pitchFamily="2" charset="0"/>
                <a:cs typeface="CMU BRIGHT ROMAN" panose="02000603000000000000" pitchFamily="2" charset="0"/>
              </a:rPr>
              <a:t> Abdul-</a:t>
            </a:r>
            <a:r>
              <a:rPr lang="en-US" sz="1600" b="1" dirty="0" err="1">
                <a:latin typeface="CMU BRIGHT ROMAN" panose="02000603000000000000" pitchFamily="2" charset="0"/>
                <a:ea typeface="CMU BRIGHT ROMAN" panose="02000603000000000000" pitchFamily="2" charset="0"/>
                <a:cs typeface="CMU BRIGHT ROMAN" panose="02000603000000000000" pitchFamily="2" charset="0"/>
              </a:rPr>
              <a:t>Kaiyoom</a:t>
            </a:r>
            <a:r>
              <a:rPr lang="en-US" sz="1600" dirty="0">
                <a:latin typeface="CMU Bright Roman" panose="02000603000000000000" pitchFamily="2" charset="0"/>
                <a:ea typeface="CMU Bright Roman" panose="02000603000000000000" pitchFamily="2" charset="0"/>
                <a:cs typeface="CMU Bright Roman" panose="02000603000000000000" pitchFamily="2" charset="0"/>
              </a:rPr>
              <a:t>, “RANS-Based Multipoint Aeropropulsive Design Optimization of an Over-Wing Nacelle Configuration”,</a:t>
            </a:r>
            <a:r>
              <a:rPr lang="en-US" sz="1600" dirty="0">
                <a:solidFill>
                  <a:schemeClr val="accent1"/>
                </a:solidFill>
                <a:latin typeface="CMU Bright Roman" panose="02000603000000000000" pitchFamily="2" charset="0"/>
                <a:ea typeface="CMU Bright Roman" panose="02000603000000000000" pitchFamily="2" charset="0"/>
                <a:cs typeface="CMU Bright Roman" panose="02000603000000000000" pitchFamily="2" charset="0"/>
              </a:rPr>
              <a:t> MDO-04, Aerodynamic Design and Shape Optimization III</a:t>
            </a:r>
          </a:p>
          <a:p>
            <a:pPr marL="285750" indent="-285750">
              <a:buFont typeface="Arial" panose="020B0604020202020204" pitchFamily="34" charset="0"/>
              <a:buChar char="•"/>
            </a:pPr>
            <a:r>
              <a:rPr lang="en-US" sz="1600" b="1" dirty="0">
                <a:latin typeface="CMU Bright Roman" panose="02000603000000000000" pitchFamily="2" charset="0"/>
                <a:ea typeface="CMU Bright Roman" panose="02000603000000000000" pitchFamily="2" charset="0"/>
                <a:cs typeface="CMU Bright Roman" panose="02000603000000000000" pitchFamily="2" charset="0"/>
              </a:rPr>
              <a:t>Alex </a:t>
            </a:r>
            <a:r>
              <a:rPr lang="en-US" sz="1600" b="1" dirty="0" err="1">
                <a:latin typeface="CMU Bright Roman" panose="02000603000000000000" pitchFamily="2" charset="0"/>
                <a:ea typeface="CMU Bright Roman" panose="02000603000000000000" pitchFamily="2" charset="0"/>
                <a:cs typeface="CMU Bright Roman" panose="02000603000000000000" pitchFamily="2" charset="0"/>
              </a:rPr>
              <a:t>Kleb</a:t>
            </a:r>
            <a:r>
              <a:rPr lang="en-US" sz="1600" dirty="0">
                <a:latin typeface="CMU Bright Roman" panose="02000603000000000000" pitchFamily="2" charset="0"/>
                <a:ea typeface="CMU Bright Roman" panose="02000603000000000000" pitchFamily="2" charset="0"/>
                <a:cs typeface="CMU Bright Roman" panose="02000603000000000000" pitchFamily="2" charset="0"/>
              </a:rPr>
              <a:t>, “Extension of a Viscous Cartesian Cut-Cell </a:t>
            </a:r>
            <a:r>
              <a:rPr lang="en-US" dirty="0">
                <a:latin typeface="CMU Bright Roman" panose="02000603000000000000" pitchFamily="2" charset="0"/>
                <a:ea typeface="CMU Bright Roman" panose="02000603000000000000" pitchFamily="2" charset="0"/>
                <a:cs typeface="CMU Bright Roman" panose="02000603000000000000" pitchFamily="2" charset="0"/>
              </a:rPr>
              <a:t>Solver to the Compressible RANS </a:t>
            </a:r>
            <a:r>
              <a:rPr lang="en-US" sz="1600" dirty="0">
                <a:latin typeface="CMU Bright Roman" panose="02000603000000000000" pitchFamily="2" charset="0"/>
                <a:ea typeface="CMU Bright Roman" panose="02000603000000000000" pitchFamily="2" charset="0"/>
                <a:cs typeface="CMU Bright Roman" panose="02000603000000000000" pitchFamily="2" charset="0"/>
              </a:rPr>
              <a:t>Equations”,</a:t>
            </a:r>
            <a:r>
              <a:rPr lang="en-US" sz="1600" dirty="0">
                <a:solidFill>
                  <a:schemeClr val="accent1"/>
                </a:solidFill>
                <a:latin typeface="CMU Bright Roman" panose="02000603000000000000" pitchFamily="2" charset="0"/>
                <a:ea typeface="CMU Bright Roman" panose="02000603000000000000" pitchFamily="2" charset="0"/>
                <a:cs typeface="CMU Bright Roman" panose="02000603000000000000" pitchFamily="2" charset="0"/>
              </a:rPr>
              <a:t> CFD-17, CFD-APA III</a:t>
            </a:r>
            <a:endParaRPr lang="en-US" dirty="0">
              <a:solidFill>
                <a:schemeClr val="accent1"/>
              </a:solidFill>
              <a:latin typeface="CMU Bright Roman" panose="02000603000000000000" pitchFamily="2" charset="0"/>
              <a:ea typeface="CMU Bright Roman" panose="02000603000000000000" pitchFamily="2" charset="0"/>
              <a:cs typeface="CMU Bright Roman" panose="02000603000000000000" pitchFamily="2" charset="0"/>
            </a:endParaRPr>
          </a:p>
        </p:txBody>
      </p:sp>
      <p:sp>
        <p:nvSpPr>
          <p:cNvPr id="9" name="Slide Number Placeholder 8">
            <a:extLst>
              <a:ext uri="{FF2B5EF4-FFF2-40B4-BE49-F238E27FC236}">
                <a16:creationId xmlns:a16="http://schemas.microsoft.com/office/drawing/2014/main" id="{93E1C243-DDD8-E5B1-6285-471E59028009}"/>
              </a:ext>
            </a:extLst>
          </p:cNvPr>
          <p:cNvSpPr>
            <a:spLocks noGrp="1"/>
          </p:cNvSpPr>
          <p:nvPr>
            <p:ph type="sldNum" sz="quarter" idx="12"/>
          </p:nvPr>
        </p:nvSpPr>
        <p:spPr/>
        <p:txBody>
          <a:bodyPr/>
          <a:lstStyle/>
          <a:p>
            <a:fld id="{8AA352E4-A76D-C640-BD56-9E95D5238B65}" type="slidenum">
              <a:rPr lang="en-US" smtClean="0"/>
              <a:t>28</a:t>
            </a:fld>
            <a:endParaRPr lang="en-US"/>
          </a:p>
        </p:txBody>
      </p:sp>
      <p:pic>
        <p:nvPicPr>
          <p:cNvPr id="11" name="Audio 10">
            <a:hlinkClick r:id="" action="ppaction://media"/>
            <a:extLst>
              <a:ext uri="{FF2B5EF4-FFF2-40B4-BE49-F238E27FC236}">
                <a16:creationId xmlns:a16="http://schemas.microsoft.com/office/drawing/2014/main" id="{A8C844B6-6E8E-02E4-5F56-FA8545CCCF4C}"/>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065715332"/>
      </p:ext>
    </p:extLst>
  </p:cSld>
  <p:clrMapOvr>
    <a:masterClrMapping/>
  </p:clrMapOvr>
  <mc:AlternateContent xmlns:mc="http://schemas.openxmlformats.org/markup-compatibility/2006">
    <mc:Choice xmlns:p14="http://schemas.microsoft.com/office/powerpoint/2010/main" Requires="p14">
      <p:transition spd="slow" p14:dur="2000" advTm="20549"/>
    </mc:Choice>
    <mc:Fallback>
      <p:transition spd="slow" advTm="205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show="0">
  <p:cSld>
    <p:bg>
      <p:bgPr>
        <a:solidFill>
          <a:schemeClr val="accen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D0322-F6B7-AE60-6E41-A0AF3D052443}"/>
              </a:ext>
            </a:extLst>
          </p:cNvPr>
          <p:cNvSpPr>
            <a:spLocks noGrp="1"/>
          </p:cNvSpPr>
          <p:nvPr>
            <p:ph type="title"/>
          </p:nvPr>
        </p:nvSpPr>
        <p:spPr>
          <a:xfrm>
            <a:off x="3733165" y="2905443"/>
            <a:ext cx="4725670" cy="1047115"/>
          </a:xfrm>
        </p:spPr>
        <p:txBody>
          <a:bodyPr anchor="ctr"/>
          <a:lstStyle/>
          <a:p>
            <a:r>
              <a:rPr lang="en-US" dirty="0">
                <a:solidFill>
                  <a:schemeClr val="accent1"/>
                </a:solidFill>
              </a:rPr>
              <a:t>Backup Slides</a:t>
            </a:r>
          </a:p>
        </p:txBody>
      </p:sp>
      <p:sp>
        <p:nvSpPr>
          <p:cNvPr id="3" name="Slide Number Placeholder 2">
            <a:extLst>
              <a:ext uri="{FF2B5EF4-FFF2-40B4-BE49-F238E27FC236}">
                <a16:creationId xmlns:a16="http://schemas.microsoft.com/office/drawing/2014/main" id="{6B080400-735A-3A63-9293-47A94AFDDE7C}"/>
              </a:ext>
            </a:extLst>
          </p:cNvPr>
          <p:cNvSpPr>
            <a:spLocks noGrp="1"/>
          </p:cNvSpPr>
          <p:nvPr>
            <p:ph type="sldNum" sz="quarter" idx="12"/>
          </p:nvPr>
        </p:nvSpPr>
        <p:spPr/>
        <p:txBody>
          <a:bodyPr/>
          <a:lstStyle/>
          <a:p>
            <a:fld id="{8AA352E4-A76D-C640-BD56-9E95D5238B65}" type="slidenum">
              <a:rPr lang="en-US" smtClean="0"/>
              <a:t>29</a:t>
            </a:fld>
            <a:endParaRPr lang="en-US"/>
          </a:p>
        </p:txBody>
      </p:sp>
    </p:spTree>
    <p:extLst>
      <p:ext uri="{BB962C8B-B14F-4D97-AF65-F5344CB8AC3E}">
        <p14:creationId xmlns:p14="http://schemas.microsoft.com/office/powerpoint/2010/main" val="28099255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7A03C-8DB7-28BC-B626-34829A22A586}"/>
              </a:ext>
            </a:extLst>
          </p:cNvPr>
          <p:cNvSpPr>
            <a:spLocks noGrp="1"/>
          </p:cNvSpPr>
          <p:nvPr>
            <p:ph type="title"/>
          </p:nvPr>
        </p:nvSpPr>
        <p:spPr/>
        <p:txBody>
          <a:bodyPr/>
          <a:lstStyle/>
          <a:p>
            <a:r>
              <a:rPr lang="en-US" dirty="0"/>
              <a:t>Why hydrogen?</a:t>
            </a:r>
          </a:p>
        </p:txBody>
      </p:sp>
      <p:sp>
        <p:nvSpPr>
          <p:cNvPr id="3" name="Content Placeholder 2">
            <a:extLst>
              <a:ext uri="{FF2B5EF4-FFF2-40B4-BE49-F238E27FC236}">
                <a16:creationId xmlns:a16="http://schemas.microsoft.com/office/drawing/2014/main" id="{330DAAFE-B17D-76AA-D153-E070EB098AE6}"/>
              </a:ext>
            </a:extLst>
          </p:cNvPr>
          <p:cNvSpPr>
            <a:spLocks noGrp="1"/>
          </p:cNvSpPr>
          <p:nvPr>
            <p:ph idx="1"/>
          </p:nvPr>
        </p:nvSpPr>
        <p:spPr>
          <a:xfrm>
            <a:off x="850669" y="1585827"/>
            <a:ext cx="10515600" cy="4351338"/>
          </a:xfrm>
        </p:spPr>
        <p:txBody>
          <a:bodyPr/>
          <a:lstStyle/>
          <a:p>
            <a:r>
              <a:rPr lang="en-US" dirty="0"/>
              <a:t>However, hydrogen presents a few technological obstacles</a:t>
            </a:r>
          </a:p>
          <a:p>
            <a:endParaRPr lang="en-US" dirty="0"/>
          </a:p>
        </p:txBody>
      </p:sp>
      <p:sp>
        <p:nvSpPr>
          <p:cNvPr id="4" name="Slide Number Placeholder 3">
            <a:extLst>
              <a:ext uri="{FF2B5EF4-FFF2-40B4-BE49-F238E27FC236}">
                <a16:creationId xmlns:a16="http://schemas.microsoft.com/office/drawing/2014/main" id="{66395C9E-2B75-0A84-7212-5937D83330E4}"/>
              </a:ext>
            </a:extLst>
          </p:cNvPr>
          <p:cNvSpPr>
            <a:spLocks noGrp="1"/>
          </p:cNvSpPr>
          <p:nvPr>
            <p:ph type="sldNum" sz="quarter" idx="12"/>
          </p:nvPr>
        </p:nvSpPr>
        <p:spPr>
          <a:xfrm>
            <a:off x="304800" y="6172200"/>
            <a:ext cx="1219200" cy="228600"/>
          </a:xfrm>
        </p:spPr>
        <p:txBody>
          <a:bodyPr/>
          <a:lstStyle/>
          <a:p>
            <a:pPr>
              <a:spcAft>
                <a:spcPts val="800"/>
              </a:spcAft>
              <a:defRPr/>
            </a:pPr>
            <a:fld id="{B586D440-F702-449A-AAC2-9ACFF17038B8}" type="slidenum">
              <a:rPr lang="en-US" smtClean="0"/>
              <a:pPr>
                <a:spcAft>
                  <a:spcPts val="800"/>
                </a:spcAft>
                <a:defRPr/>
              </a:pPr>
              <a:t>3</a:t>
            </a:fld>
            <a:endParaRPr lang="en-US" dirty="0"/>
          </a:p>
        </p:txBody>
      </p:sp>
      <p:pic>
        <p:nvPicPr>
          <p:cNvPr id="6" name="Picture 2" descr="Will green aviation be powered by hydrogen?">
            <a:extLst>
              <a:ext uri="{FF2B5EF4-FFF2-40B4-BE49-F238E27FC236}">
                <a16:creationId xmlns:a16="http://schemas.microsoft.com/office/drawing/2014/main" id="{54EF558E-784F-BFF8-2C79-8090D0CEB93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11860" y="2776451"/>
            <a:ext cx="8180139" cy="4081549"/>
          </a:xfrm>
          <a:prstGeom prst="rect">
            <a:avLst/>
          </a:prstGeom>
          <a:noFill/>
          <a:extLst>
            <a:ext uri="{909E8E84-426E-40DD-AFC4-6F175D3DCCD1}">
              <a14:hiddenFill xmlns:a14="http://schemas.microsoft.com/office/drawing/2010/main">
                <a:solidFill>
                  <a:srgbClr val="FFFFFF"/>
                </a:solidFill>
              </a14:hiddenFill>
            </a:ext>
          </a:extLst>
        </p:spPr>
      </p:pic>
      <p:pic>
        <p:nvPicPr>
          <p:cNvPr id="9" name="Audio 8">
            <a:hlinkClick r:id="" action="ppaction://media"/>
            <a:extLst>
              <a:ext uri="{FF2B5EF4-FFF2-40B4-BE49-F238E27FC236}">
                <a16:creationId xmlns:a16="http://schemas.microsoft.com/office/drawing/2014/main" id="{B58EA5C3-36B0-D13F-F8EB-00B320BEA44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
        <p:nvSpPr>
          <p:cNvPr id="10" name="TextBox 9">
            <a:extLst>
              <a:ext uri="{FF2B5EF4-FFF2-40B4-BE49-F238E27FC236}">
                <a16:creationId xmlns:a16="http://schemas.microsoft.com/office/drawing/2014/main" id="{02F4E78F-DCA8-985D-B85C-6C46BB7FBF39}"/>
              </a:ext>
            </a:extLst>
          </p:cNvPr>
          <p:cNvSpPr txBox="1"/>
          <p:nvPr/>
        </p:nvSpPr>
        <p:spPr>
          <a:xfrm>
            <a:off x="0" y="6539437"/>
            <a:ext cx="3623556" cy="276999"/>
          </a:xfrm>
          <a:prstGeom prst="rect">
            <a:avLst/>
          </a:prstGeom>
          <a:noFill/>
        </p:spPr>
        <p:txBody>
          <a:bodyPr wrap="none" rtlCol="0">
            <a:spAutoFit/>
          </a:bodyPr>
          <a:lstStyle/>
          <a:p>
            <a:r>
              <a:rPr lang="en-US" sz="1200" dirty="0">
                <a:solidFill>
                  <a:schemeClr val="bg1">
                    <a:lumMod val="75000"/>
                  </a:schemeClr>
                </a:solidFill>
              </a:rPr>
              <a:t>https://</a:t>
            </a:r>
            <a:r>
              <a:rPr lang="en-US" sz="1200" dirty="0" err="1">
                <a:solidFill>
                  <a:schemeClr val="bg1">
                    <a:lumMod val="75000"/>
                  </a:schemeClr>
                </a:solidFill>
              </a:rPr>
              <a:t>wernerantweiler.ca</a:t>
            </a:r>
            <a:r>
              <a:rPr lang="en-US" sz="1200" dirty="0">
                <a:solidFill>
                  <a:schemeClr val="bg1">
                    <a:lumMod val="75000"/>
                  </a:schemeClr>
                </a:solidFill>
              </a:rPr>
              <a:t>/</a:t>
            </a:r>
            <a:r>
              <a:rPr lang="en-US" sz="1200" dirty="0" err="1">
                <a:solidFill>
                  <a:schemeClr val="bg1">
                    <a:lumMod val="75000"/>
                  </a:schemeClr>
                </a:solidFill>
              </a:rPr>
              <a:t>blog.php?item</a:t>
            </a:r>
            <a:r>
              <a:rPr lang="en-US" sz="1200" dirty="0">
                <a:solidFill>
                  <a:schemeClr val="bg1">
                    <a:lumMod val="75000"/>
                  </a:schemeClr>
                </a:solidFill>
              </a:rPr>
              <a:t>=2021-05-20</a:t>
            </a:r>
          </a:p>
        </p:txBody>
      </p:sp>
    </p:spTree>
    <p:extLst>
      <p:ext uri="{BB962C8B-B14F-4D97-AF65-F5344CB8AC3E}">
        <p14:creationId xmlns:p14="http://schemas.microsoft.com/office/powerpoint/2010/main" val="1660429982"/>
      </p:ext>
    </p:extLst>
  </p:cSld>
  <p:clrMapOvr>
    <a:masterClrMapping/>
  </p:clrMapOvr>
  <mc:AlternateContent xmlns:mc="http://schemas.openxmlformats.org/markup-compatibility/2006">
    <mc:Choice xmlns:p14="http://schemas.microsoft.com/office/powerpoint/2010/main" Requires="p14">
      <p:transition spd="slow" p14:dur="2000" advTm="17159"/>
    </mc:Choice>
    <mc:Fallback>
      <p:transition spd="slow" advTm="171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EA652-241D-2CC8-9825-A32D9CFABD11}"/>
              </a:ext>
            </a:extLst>
          </p:cNvPr>
          <p:cNvSpPr>
            <a:spLocks noGrp="1"/>
          </p:cNvSpPr>
          <p:nvPr>
            <p:ph type="title"/>
          </p:nvPr>
        </p:nvSpPr>
        <p:spPr/>
        <p:txBody>
          <a:bodyPr/>
          <a:lstStyle/>
          <a:p>
            <a:r>
              <a:rPr lang="en-US" dirty="0"/>
              <a:t>Full MDA</a:t>
            </a:r>
          </a:p>
        </p:txBody>
      </p:sp>
      <p:sp>
        <p:nvSpPr>
          <p:cNvPr id="4" name="Slide Number Placeholder 3">
            <a:extLst>
              <a:ext uri="{FF2B5EF4-FFF2-40B4-BE49-F238E27FC236}">
                <a16:creationId xmlns:a16="http://schemas.microsoft.com/office/drawing/2014/main" id="{E10D8DB3-3EED-B0F9-9DFB-2324015DEB6B}"/>
              </a:ext>
            </a:extLst>
          </p:cNvPr>
          <p:cNvSpPr>
            <a:spLocks noGrp="1"/>
          </p:cNvSpPr>
          <p:nvPr>
            <p:ph type="sldNum" sz="quarter" idx="12"/>
          </p:nvPr>
        </p:nvSpPr>
        <p:spPr/>
        <p:txBody>
          <a:bodyPr/>
          <a:lstStyle/>
          <a:p>
            <a:fld id="{8AA352E4-A76D-C640-BD56-9E95D5238B65}" type="slidenum">
              <a:rPr lang="en-US" smtClean="0"/>
              <a:t>30</a:t>
            </a:fld>
            <a:endParaRPr lang="en-US"/>
          </a:p>
        </p:txBody>
      </p:sp>
      <p:pic>
        <p:nvPicPr>
          <p:cNvPr id="5" name="Content Placeholder 4">
            <a:extLst>
              <a:ext uri="{FF2B5EF4-FFF2-40B4-BE49-F238E27FC236}">
                <a16:creationId xmlns:a16="http://schemas.microsoft.com/office/drawing/2014/main" id="{A06FE035-82A0-BB56-3A83-9E5ED6CC9895}"/>
              </a:ext>
            </a:extLst>
          </p:cNvPr>
          <p:cNvPicPr>
            <a:picLocks noGrp="1" noChangeAspect="1"/>
          </p:cNvPicPr>
          <p:nvPr>
            <p:ph idx="1"/>
          </p:nvPr>
        </p:nvPicPr>
        <p:blipFill>
          <a:blip r:embed="rId2"/>
          <a:stretch>
            <a:fillRect/>
          </a:stretch>
        </p:blipFill>
        <p:spPr>
          <a:xfrm>
            <a:off x="3250894" y="420301"/>
            <a:ext cx="7527942" cy="5756662"/>
          </a:xfrm>
          <a:noFill/>
        </p:spPr>
      </p:pic>
    </p:spTree>
    <p:extLst>
      <p:ext uri="{BB962C8B-B14F-4D97-AF65-F5344CB8AC3E}">
        <p14:creationId xmlns:p14="http://schemas.microsoft.com/office/powerpoint/2010/main" val="24507007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336B3BD7-5587-020C-68B8-65BEF6233D09}"/>
              </a:ext>
            </a:extLst>
          </p:cNvPr>
          <p:cNvPicPr>
            <a:picLocks noChangeAspect="1"/>
          </p:cNvPicPr>
          <p:nvPr/>
        </p:nvPicPr>
        <p:blipFill>
          <a:blip r:embed="rId5"/>
          <a:stretch>
            <a:fillRect/>
          </a:stretch>
        </p:blipFill>
        <p:spPr>
          <a:xfrm>
            <a:off x="3422497" y="2840752"/>
            <a:ext cx="5371943" cy="3445748"/>
          </a:xfrm>
          <a:prstGeom prst="rect">
            <a:avLst/>
          </a:prstGeom>
        </p:spPr>
      </p:pic>
      <p:sp>
        <p:nvSpPr>
          <p:cNvPr id="2" name="Title 1">
            <a:extLst>
              <a:ext uri="{FF2B5EF4-FFF2-40B4-BE49-F238E27FC236}">
                <a16:creationId xmlns:a16="http://schemas.microsoft.com/office/drawing/2014/main" id="{41F7A03C-8DB7-28BC-B626-34829A22A586}"/>
              </a:ext>
            </a:extLst>
          </p:cNvPr>
          <p:cNvSpPr>
            <a:spLocks noGrp="1"/>
          </p:cNvSpPr>
          <p:nvPr>
            <p:ph type="title"/>
          </p:nvPr>
        </p:nvSpPr>
        <p:spPr/>
        <p:txBody>
          <a:bodyPr/>
          <a:lstStyle/>
          <a:p>
            <a:r>
              <a:rPr lang="en-US" dirty="0"/>
              <a:t>Why water recovery?</a:t>
            </a:r>
          </a:p>
        </p:txBody>
      </p:sp>
      <p:sp>
        <p:nvSpPr>
          <p:cNvPr id="3" name="Content Placeholder 2">
            <a:extLst>
              <a:ext uri="{FF2B5EF4-FFF2-40B4-BE49-F238E27FC236}">
                <a16:creationId xmlns:a16="http://schemas.microsoft.com/office/drawing/2014/main" id="{330DAAFE-B17D-76AA-D153-E070EB098AE6}"/>
              </a:ext>
            </a:extLst>
          </p:cNvPr>
          <p:cNvSpPr>
            <a:spLocks noGrp="1"/>
          </p:cNvSpPr>
          <p:nvPr>
            <p:ph idx="1"/>
          </p:nvPr>
        </p:nvSpPr>
        <p:spPr>
          <a:xfrm>
            <a:off x="850669" y="1585827"/>
            <a:ext cx="10515600" cy="4351338"/>
          </a:xfrm>
        </p:spPr>
        <p:txBody>
          <a:bodyPr/>
          <a:lstStyle/>
          <a:p>
            <a:r>
              <a:rPr lang="en-US" dirty="0"/>
              <a:t>We can use water injection to improve engine efficiency</a:t>
            </a:r>
          </a:p>
          <a:p>
            <a:r>
              <a:rPr lang="en-US" dirty="0"/>
              <a:t>Hydrogen combustion byproducts can be useful</a:t>
            </a:r>
          </a:p>
        </p:txBody>
      </p:sp>
      <p:sp>
        <p:nvSpPr>
          <p:cNvPr id="4" name="Slide Number Placeholder 3">
            <a:extLst>
              <a:ext uri="{FF2B5EF4-FFF2-40B4-BE49-F238E27FC236}">
                <a16:creationId xmlns:a16="http://schemas.microsoft.com/office/drawing/2014/main" id="{66395C9E-2B75-0A84-7212-5937D83330E4}"/>
              </a:ext>
            </a:extLst>
          </p:cNvPr>
          <p:cNvSpPr>
            <a:spLocks noGrp="1"/>
          </p:cNvSpPr>
          <p:nvPr>
            <p:ph type="sldNum" sz="quarter" idx="12"/>
          </p:nvPr>
        </p:nvSpPr>
        <p:spPr>
          <a:xfrm>
            <a:off x="304800" y="6172200"/>
            <a:ext cx="1219200" cy="228600"/>
          </a:xfrm>
        </p:spPr>
        <p:txBody>
          <a:bodyPr/>
          <a:lstStyle/>
          <a:p>
            <a:pPr>
              <a:spcAft>
                <a:spcPts val="800"/>
              </a:spcAft>
              <a:defRPr/>
            </a:pPr>
            <a:fld id="{B586D440-F702-449A-AAC2-9ACFF17038B8}" type="slidenum">
              <a:rPr lang="en-US" smtClean="0"/>
              <a:pPr>
                <a:spcAft>
                  <a:spcPts val="800"/>
                </a:spcAft>
                <a:defRPr/>
              </a:pPr>
              <a:t>4</a:t>
            </a:fld>
            <a:endParaRPr lang="en-US" dirty="0"/>
          </a:p>
        </p:txBody>
      </p:sp>
      <p:sp>
        <p:nvSpPr>
          <p:cNvPr id="5" name="TextBox 4">
            <a:extLst>
              <a:ext uri="{FF2B5EF4-FFF2-40B4-BE49-F238E27FC236}">
                <a16:creationId xmlns:a16="http://schemas.microsoft.com/office/drawing/2014/main" id="{B9994085-D173-EAF2-3CA3-93DC8828B9A1}"/>
              </a:ext>
            </a:extLst>
          </p:cNvPr>
          <p:cNvSpPr txBox="1"/>
          <p:nvPr/>
        </p:nvSpPr>
        <p:spPr>
          <a:xfrm>
            <a:off x="1" y="6555406"/>
            <a:ext cx="10515600" cy="276999"/>
          </a:xfrm>
          <a:prstGeom prst="rect">
            <a:avLst/>
          </a:prstGeom>
          <a:noFill/>
        </p:spPr>
        <p:txBody>
          <a:bodyPr wrap="square" rtlCol="0">
            <a:spAutoFit/>
          </a:bodyPr>
          <a:lstStyle/>
          <a:p>
            <a:r>
              <a:rPr lang="en-US" sz="1200" dirty="0">
                <a:solidFill>
                  <a:schemeClr val="bg1">
                    <a:lumMod val="75000"/>
                  </a:schemeClr>
                </a:solidFill>
              </a:rPr>
              <a:t>Daggett, D. L., </a:t>
            </a:r>
            <a:r>
              <a:rPr lang="en-US" sz="1200" dirty="0" err="1">
                <a:solidFill>
                  <a:schemeClr val="bg1">
                    <a:lumMod val="75000"/>
                  </a:schemeClr>
                </a:solidFill>
              </a:rPr>
              <a:t>Fucke</a:t>
            </a:r>
            <a:r>
              <a:rPr lang="en-US" sz="1200" dirty="0">
                <a:solidFill>
                  <a:schemeClr val="bg1">
                    <a:lumMod val="75000"/>
                  </a:schemeClr>
                </a:solidFill>
              </a:rPr>
              <a:t>, L., Hendricks, R. C., &amp; Eames, D. J., Water Injection on Commercial Aircraft to Reduce Airport Nitrogen Oxides, Tech. rep., NASA, March 2010.</a:t>
            </a:r>
          </a:p>
        </p:txBody>
      </p:sp>
      <p:pic>
        <p:nvPicPr>
          <p:cNvPr id="11" name="Audio 10">
            <a:hlinkClick r:id="" action="ppaction://media"/>
            <a:extLst>
              <a:ext uri="{FF2B5EF4-FFF2-40B4-BE49-F238E27FC236}">
                <a16:creationId xmlns:a16="http://schemas.microsoft.com/office/drawing/2014/main" id="{D2A1E96D-5604-29F1-569A-2FE2C37210C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02987469"/>
      </p:ext>
    </p:extLst>
  </p:cSld>
  <p:clrMapOvr>
    <a:masterClrMapping/>
  </p:clrMapOvr>
  <mc:AlternateContent xmlns:mc="http://schemas.openxmlformats.org/markup-compatibility/2006">
    <mc:Choice xmlns:p14="http://schemas.microsoft.com/office/powerpoint/2010/main" Requires="p14">
      <p:transition spd="slow" p14:dur="2000" advTm="23962"/>
    </mc:Choice>
    <mc:Fallback>
      <p:transition spd="slow" advTm="239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22FE3E-20BE-41BF-466A-8AC3BF3FE228}"/>
              </a:ext>
            </a:extLst>
          </p:cNvPr>
          <p:cNvSpPr>
            <a:spLocks noGrp="1"/>
          </p:cNvSpPr>
          <p:nvPr>
            <p:ph type="title"/>
          </p:nvPr>
        </p:nvSpPr>
        <p:spPr/>
        <p:txBody>
          <a:bodyPr/>
          <a:lstStyle/>
          <a:p>
            <a:r>
              <a:rPr lang="en-US" dirty="0"/>
              <a:t>Presentation Roadmap</a:t>
            </a:r>
          </a:p>
        </p:txBody>
      </p:sp>
      <p:sp>
        <p:nvSpPr>
          <p:cNvPr id="3" name="Content Placeholder 2">
            <a:extLst>
              <a:ext uri="{FF2B5EF4-FFF2-40B4-BE49-F238E27FC236}">
                <a16:creationId xmlns:a16="http://schemas.microsoft.com/office/drawing/2014/main" id="{5C9D6E72-BB4A-D2B1-9811-E991FFC038F5}"/>
              </a:ext>
            </a:extLst>
          </p:cNvPr>
          <p:cNvSpPr>
            <a:spLocks noGrp="1"/>
          </p:cNvSpPr>
          <p:nvPr>
            <p:ph idx="1"/>
          </p:nvPr>
        </p:nvSpPr>
        <p:spPr/>
        <p:txBody>
          <a:bodyPr/>
          <a:lstStyle/>
          <a:p>
            <a:r>
              <a:rPr lang="en-US" dirty="0"/>
              <a:t>Overview of Computational Tools</a:t>
            </a:r>
          </a:p>
          <a:p>
            <a:r>
              <a:rPr lang="en-US" dirty="0"/>
              <a:t>Water Recovery and Propulsion Model</a:t>
            </a:r>
          </a:p>
          <a:p>
            <a:r>
              <a:rPr lang="en-US" dirty="0"/>
              <a:t>Propulsion Optimization Problem</a:t>
            </a:r>
          </a:p>
          <a:p>
            <a:r>
              <a:rPr lang="en-US" dirty="0"/>
              <a:t>Results and Discussion</a:t>
            </a:r>
          </a:p>
          <a:p>
            <a:r>
              <a:rPr lang="en-US" dirty="0"/>
              <a:t>Condenser Design Space Sweep</a:t>
            </a:r>
          </a:p>
          <a:p>
            <a:r>
              <a:rPr lang="en-US" dirty="0"/>
              <a:t>Summary</a:t>
            </a:r>
          </a:p>
        </p:txBody>
      </p:sp>
      <p:sp>
        <p:nvSpPr>
          <p:cNvPr id="4" name="Slide Number Placeholder 3">
            <a:extLst>
              <a:ext uri="{FF2B5EF4-FFF2-40B4-BE49-F238E27FC236}">
                <a16:creationId xmlns:a16="http://schemas.microsoft.com/office/drawing/2014/main" id="{98CD7F0E-F56B-6091-FCCD-E638EA16EBE1}"/>
              </a:ext>
            </a:extLst>
          </p:cNvPr>
          <p:cNvSpPr>
            <a:spLocks noGrp="1"/>
          </p:cNvSpPr>
          <p:nvPr>
            <p:ph type="sldNum" sz="quarter" idx="12"/>
          </p:nvPr>
        </p:nvSpPr>
        <p:spPr>
          <a:xfrm>
            <a:off x="304800" y="6172200"/>
            <a:ext cx="1219200" cy="228600"/>
          </a:xfrm>
        </p:spPr>
        <p:txBody>
          <a:bodyPr/>
          <a:lstStyle/>
          <a:p>
            <a:pPr>
              <a:spcAft>
                <a:spcPts val="800"/>
              </a:spcAft>
              <a:defRPr/>
            </a:pPr>
            <a:fld id="{B586D440-F702-449A-AAC2-9ACFF17038B8}" type="slidenum">
              <a:rPr lang="en-US" smtClean="0"/>
              <a:pPr>
                <a:spcAft>
                  <a:spcPts val="800"/>
                </a:spcAft>
                <a:defRPr/>
              </a:pPr>
              <a:t>5</a:t>
            </a:fld>
            <a:endParaRPr lang="en-US" dirty="0"/>
          </a:p>
        </p:txBody>
      </p:sp>
      <p:pic>
        <p:nvPicPr>
          <p:cNvPr id="7" name="Audio 6">
            <a:hlinkClick r:id="" action="ppaction://media"/>
            <a:extLst>
              <a:ext uri="{FF2B5EF4-FFF2-40B4-BE49-F238E27FC236}">
                <a16:creationId xmlns:a16="http://schemas.microsoft.com/office/drawing/2014/main" id="{A14EDD08-79F2-B0C9-D596-B8DE76675FC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881367379"/>
      </p:ext>
    </p:extLst>
  </p:cSld>
  <p:clrMapOvr>
    <a:masterClrMapping/>
  </p:clrMapOvr>
  <mc:AlternateContent xmlns:mc="http://schemas.openxmlformats.org/markup-compatibility/2006">
    <mc:Choice xmlns:p14="http://schemas.microsoft.com/office/powerpoint/2010/main" Requires="p14">
      <p:transition spd="slow" p14:dur="2000" advTm="20874"/>
    </mc:Choice>
    <mc:Fallback>
      <p:transition spd="slow" advTm="208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22FE3E-20BE-41BF-466A-8AC3BF3FE228}"/>
              </a:ext>
            </a:extLst>
          </p:cNvPr>
          <p:cNvSpPr>
            <a:spLocks noGrp="1"/>
          </p:cNvSpPr>
          <p:nvPr>
            <p:ph type="title"/>
          </p:nvPr>
        </p:nvSpPr>
        <p:spPr/>
        <p:txBody>
          <a:bodyPr/>
          <a:lstStyle/>
          <a:p>
            <a:r>
              <a:rPr lang="en-US" dirty="0"/>
              <a:t>Presentation Roadmap</a:t>
            </a:r>
          </a:p>
        </p:txBody>
      </p:sp>
      <p:sp>
        <p:nvSpPr>
          <p:cNvPr id="3" name="Content Placeholder 2">
            <a:extLst>
              <a:ext uri="{FF2B5EF4-FFF2-40B4-BE49-F238E27FC236}">
                <a16:creationId xmlns:a16="http://schemas.microsoft.com/office/drawing/2014/main" id="{5C9D6E72-BB4A-D2B1-9811-E991FFC038F5}"/>
              </a:ext>
            </a:extLst>
          </p:cNvPr>
          <p:cNvSpPr>
            <a:spLocks noGrp="1"/>
          </p:cNvSpPr>
          <p:nvPr>
            <p:ph idx="1"/>
          </p:nvPr>
        </p:nvSpPr>
        <p:spPr/>
        <p:txBody>
          <a:bodyPr/>
          <a:lstStyle/>
          <a:p>
            <a:r>
              <a:rPr lang="en-US" dirty="0"/>
              <a:t>Overview of Computational Tools</a:t>
            </a:r>
          </a:p>
          <a:p>
            <a:r>
              <a:rPr lang="en-US" dirty="0">
                <a:solidFill>
                  <a:schemeClr val="bg1">
                    <a:lumMod val="75000"/>
                  </a:schemeClr>
                </a:solidFill>
              </a:rPr>
              <a:t>Water Recovery and Propulsion Model</a:t>
            </a:r>
          </a:p>
          <a:p>
            <a:r>
              <a:rPr lang="en-US" dirty="0">
                <a:solidFill>
                  <a:schemeClr val="bg1">
                    <a:lumMod val="75000"/>
                  </a:schemeClr>
                </a:solidFill>
              </a:rPr>
              <a:t>Propulsion Optimization Problem</a:t>
            </a:r>
          </a:p>
          <a:p>
            <a:r>
              <a:rPr lang="en-US" dirty="0">
                <a:solidFill>
                  <a:schemeClr val="bg1">
                    <a:lumMod val="75000"/>
                  </a:schemeClr>
                </a:solidFill>
              </a:rPr>
              <a:t>Results and Discussion</a:t>
            </a:r>
          </a:p>
          <a:p>
            <a:r>
              <a:rPr lang="en-US" dirty="0">
                <a:solidFill>
                  <a:schemeClr val="bg1">
                    <a:lumMod val="75000"/>
                  </a:schemeClr>
                </a:solidFill>
              </a:rPr>
              <a:t>Condenser Design Space Sweep</a:t>
            </a:r>
          </a:p>
          <a:p>
            <a:r>
              <a:rPr lang="en-US" dirty="0">
                <a:solidFill>
                  <a:schemeClr val="bg1">
                    <a:lumMod val="75000"/>
                  </a:schemeClr>
                </a:solidFill>
              </a:rPr>
              <a:t>Summary</a:t>
            </a:r>
          </a:p>
        </p:txBody>
      </p:sp>
      <p:sp>
        <p:nvSpPr>
          <p:cNvPr id="4" name="Slide Number Placeholder 3">
            <a:extLst>
              <a:ext uri="{FF2B5EF4-FFF2-40B4-BE49-F238E27FC236}">
                <a16:creationId xmlns:a16="http://schemas.microsoft.com/office/drawing/2014/main" id="{98CD7F0E-F56B-6091-FCCD-E638EA16EBE1}"/>
              </a:ext>
            </a:extLst>
          </p:cNvPr>
          <p:cNvSpPr>
            <a:spLocks noGrp="1"/>
          </p:cNvSpPr>
          <p:nvPr>
            <p:ph type="sldNum" sz="quarter" idx="12"/>
          </p:nvPr>
        </p:nvSpPr>
        <p:spPr>
          <a:xfrm>
            <a:off x="304800" y="6172200"/>
            <a:ext cx="1219200" cy="228600"/>
          </a:xfrm>
        </p:spPr>
        <p:txBody>
          <a:bodyPr/>
          <a:lstStyle/>
          <a:p>
            <a:pPr>
              <a:spcAft>
                <a:spcPts val="800"/>
              </a:spcAft>
              <a:defRPr/>
            </a:pPr>
            <a:fld id="{B586D440-F702-449A-AAC2-9ACFF17038B8}" type="slidenum">
              <a:rPr lang="en-US" smtClean="0"/>
              <a:pPr>
                <a:spcAft>
                  <a:spcPts val="800"/>
                </a:spcAft>
                <a:defRPr/>
              </a:pPr>
              <a:t>6</a:t>
            </a:fld>
            <a:endParaRPr lang="en-US" dirty="0"/>
          </a:p>
        </p:txBody>
      </p:sp>
      <p:pic>
        <p:nvPicPr>
          <p:cNvPr id="6" name="Audio 5">
            <a:hlinkClick r:id="" action="ppaction://media"/>
            <a:extLst>
              <a:ext uri="{FF2B5EF4-FFF2-40B4-BE49-F238E27FC236}">
                <a16:creationId xmlns:a16="http://schemas.microsoft.com/office/drawing/2014/main" id="{34FD0CAB-E118-2811-D4CF-80F1501EC138}"/>
              </a:ext>
            </a:extLst>
          </p:cNvPr>
          <p:cNvPicPr>
            <a:picLocks noChangeAspect="1"/>
          </p:cNvPicPr>
          <p:nvPr>
            <a:audioFile r:link="rId1"/>
            <p:extLst>
              <p:ext uri="{DAA4B4D4-6D71-4841-9C94-3DE7FCFB9230}">
                <p14:media xmlns:p14="http://schemas.microsoft.com/office/powerpoint/2010/main" r:embed="rId2">
                  <p14:trim st="1426.4424"/>
                </p14:media>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277863237"/>
      </p:ext>
    </p:extLst>
  </p:cSld>
  <p:clrMapOvr>
    <a:masterClrMapping/>
  </p:clrMapOvr>
  <mc:AlternateContent xmlns:mc="http://schemas.openxmlformats.org/markup-compatibility/2006">
    <mc:Choice xmlns:p14="http://schemas.microsoft.com/office/powerpoint/2010/main" Requires="p14">
      <p:transition spd="slow" p14:dur="2000" advTm="6222"/>
    </mc:Choice>
    <mc:Fallback>
      <p:transition spd="slow" advTm="62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OpenMDAO Logo">
            <a:extLst>
              <a:ext uri="{FF2B5EF4-FFF2-40B4-BE49-F238E27FC236}">
                <a16:creationId xmlns:a16="http://schemas.microsoft.com/office/drawing/2014/main" id="{E3B34A66-832A-0757-AFCD-874B560F4DE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213659" y="4075182"/>
            <a:ext cx="7764682" cy="1838678"/>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7EBF3953-A1FE-E3F6-AE77-CFC48C581BE2}"/>
              </a:ext>
            </a:extLst>
          </p:cNvPr>
          <p:cNvSpPr>
            <a:spLocks noGrp="1"/>
          </p:cNvSpPr>
          <p:nvPr>
            <p:ph type="sldNum" sz="quarter" idx="12"/>
          </p:nvPr>
        </p:nvSpPr>
        <p:spPr>
          <a:xfrm>
            <a:off x="304800" y="6172200"/>
            <a:ext cx="1219200" cy="228600"/>
          </a:xfrm>
        </p:spPr>
        <p:txBody>
          <a:bodyPr/>
          <a:lstStyle/>
          <a:p>
            <a:pPr>
              <a:spcAft>
                <a:spcPts val="800"/>
              </a:spcAft>
              <a:defRPr/>
            </a:pPr>
            <a:fld id="{B586D440-F702-449A-AAC2-9ACFF17038B8}" type="slidenum">
              <a:rPr lang="en-US" smtClean="0"/>
              <a:pPr>
                <a:spcAft>
                  <a:spcPts val="800"/>
                </a:spcAft>
                <a:defRPr/>
              </a:pPr>
              <a:t>7</a:t>
            </a:fld>
            <a:endParaRPr lang="en-US" dirty="0"/>
          </a:p>
        </p:txBody>
      </p:sp>
      <p:pic>
        <p:nvPicPr>
          <p:cNvPr id="7" name="Picture 6">
            <a:extLst>
              <a:ext uri="{FF2B5EF4-FFF2-40B4-BE49-F238E27FC236}">
                <a16:creationId xmlns:a16="http://schemas.microsoft.com/office/drawing/2014/main" id="{267DD536-0CA5-296E-3005-BE74967F8D3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524000" y="692727"/>
            <a:ext cx="4453496" cy="2424055"/>
          </a:xfrm>
          <a:prstGeom prst="rect">
            <a:avLst/>
          </a:prstGeom>
        </p:spPr>
      </p:pic>
      <p:pic>
        <p:nvPicPr>
          <p:cNvPr id="8" name="Graphic 7">
            <a:extLst>
              <a:ext uri="{FF2B5EF4-FFF2-40B4-BE49-F238E27FC236}">
                <a16:creationId xmlns:a16="http://schemas.microsoft.com/office/drawing/2014/main" id="{E2F3E62D-F885-D2C5-F201-F738B16FF01D}"/>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6785679" y="1278103"/>
            <a:ext cx="4630466" cy="1253302"/>
          </a:xfrm>
          <a:prstGeom prst="rect">
            <a:avLst/>
          </a:prstGeom>
        </p:spPr>
      </p:pic>
      <p:sp>
        <p:nvSpPr>
          <p:cNvPr id="9" name="TextBox 8">
            <a:extLst>
              <a:ext uri="{FF2B5EF4-FFF2-40B4-BE49-F238E27FC236}">
                <a16:creationId xmlns:a16="http://schemas.microsoft.com/office/drawing/2014/main" id="{1FC2BCCE-A44D-21F7-68E6-4D91ED7746A1}"/>
              </a:ext>
            </a:extLst>
          </p:cNvPr>
          <p:cNvSpPr txBox="1"/>
          <p:nvPr/>
        </p:nvSpPr>
        <p:spPr>
          <a:xfrm>
            <a:off x="3134221" y="3198167"/>
            <a:ext cx="1233054" cy="461665"/>
          </a:xfrm>
          <a:prstGeom prst="rect">
            <a:avLst/>
          </a:prstGeom>
          <a:noFill/>
        </p:spPr>
        <p:txBody>
          <a:bodyPr wrap="square" rtlCol="0">
            <a:spAutoFit/>
          </a:bodyPr>
          <a:lstStyle/>
          <a:p>
            <a:r>
              <a:rPr lang="en-US" sz="2400" b="1" dirty="0" err="1"/>
              <a:t>pyCycle</a:t>
            </a:r>
            <a:endParaRPr lang="en-US" b="1" dirty="0"/>
          </a:p>
        </p:txBody>
      </p:sp>
      <p:sp>
        <p:nvSpPr>
          <p:cNvPr id="10" name="TextBox 9">
            <a:extLst>
              <a:ext uri="{FF2B5EF4-FFF2-40B4-BE49-F238E27FC236}">
                <a16:creationId xmlns:a16="http://schemas.microsoft.com/office/drawing/2014/main" id="{CB4F518C-6800-FFEF-96BA-70679A88E04F}"/>
              </a:ext>
            </a:extLst>
          </p:cNvPr>
          <p:cNvSpPr txBox="1"/>
          <p:nvPr/>
        </p:nvSpPr>
        <p:spPr>
          <a:xfrm>
            <a:off x="8484385" y="3116782"/>
            <a:ext cx="1233054" cy="461665"/>
          </a:xfrm>
          <a:prstGeom prst="rect">
            <a:avLst/>
          </a:prstGeom>
          <a:noFill/>
        </p:spPr>
        <p:txBody>
          <a:bodyPr wrap="square" rtlCol="0">
            <a:spAutoFit/>
          </a:bodyPr>
          <a:lstStyle/>
          <a:p>
            <a:r>
              <a:rPr lang="en-US" sz="2400" b="1" dirty="0"/>
              <a:t>SNOPT</a:t>
            </a:r>
            <a:endParaRPr lang="en-US" b="1" dirty="0"/>
          </a:p>
        </p:txBody>
      </p:sp>
      <p:pic>
        <p:nvPicPr>
          <p:cNvPr id="11" name="Audio 10">
            <a:hlinkClick r:id="" action="ppaction://media"/>
            <a:extLst>
              <a:ext uri="{FF2B5EF4-FFF2-40B4-BE49-F238E27FC236}">
                <a16:creationId xmlns:a16="http://schemas.microsoft.com/office/drawing/2014/main" id="{F946D0BB-D49E-2344-95A6-6C87D4999706}"/>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222922825"/>
      </p:ext>
    </p:extLst>
  </p:cSld>
  <p:clrMapOvr>
    <a:masterClrMapping/>
  </p:clrMapOvr>
  <mc:AlternateContent xmlns:mc="http://schemas.openxmlformats.org/markup-compatibility/2006">
    <mc:Choice xmlns:p14="http://schemas.microsoft.com/office/powerpoint/2010/main" Requires="p14">
      <p:transition spd="slow" p14:dur="2000" advTm="53313"/>
    </mc:Choice>
    <mc:Fallback>
      <p:transition spd="slow" advTm="533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22FE3E-20BE-41BF-466A-8AC3BF3FE228}"/>
              </a:ext>
            </a:extLst>
          </p:cNvPr>
          <p:cNvSpPr>
            <a:spLocks noGrp="1"/>
          </p:cNvSpPr>
          <p:nvPr>
            <p:ph type="title"/>
          </p:nvPr>
        </p:nvSpPr>
        <p:spPr/>
        <p:txBody>
          <a:bodyPr/>
          <a:lstStyle/>
          <a:p>
            <a:r>
              <a:rPr lang="en-US" dirty="0"/>
              <a:t>Presentation Roadmap</a:t>
            </a:r>
          </a:p>
        </p:txBody>
      </p:sp>
      <p:sp>
        <p:nvSpPr>
          <p:cNvPr id="3" name="Content Placeholder 2">
            <a:extLst>
              <a:ext uri="{FF2B5EF4-FFF2-40B4-BE49-F238E27FC236}">
                <a16:creationId xmlns:a16="http://schemas.microsoft.com/office/drawing/2014/main" id="{5C9D6E72-BB4A-D2B1-9811-E991FFC038F5}"/>
              </a:ext>
            </a:extLst>
          </p:cNvPr>
          <p:cNvSpPr>
            <a:spLocks noGrp="1"/>
          </p:cNvSpPr>
          <p:nvPr>
            <p:ph idx="1"/>
          </p:nvPr>
        </p:nvSpPr>
        <p:spPr/>
        <p:txBody>
          <a:bodyPr/>
          <a:lstStyle/>
          <a:p>
            <a:r>
              <a:rPr lang="en-US" dirty="0">
                <a:solidFill>
                  <a:schemeClr val="bg1">
                    <a:lumMod val="75000"/>
                  </a:schemeClr>
                </a:solidFill>
              </a:rPr>
              <a:t>Overview of Computational Tools</a:t>
            </a:r>
          </a:p>
          <a:p>
            <a:r>
              <a:rPr lang="en-US" dirty="0"/>
              <a:t>Water Recovery and Propulsion Model</a:t>
            </a:r>
          </a:p>
          <a:p>
            <a:r>
              <a:rPr lang="en-US" dirty="0">
                <a:solidFill>
                  <a:schemeClr val="bg1">
                    <a:lumMod val="75000"/>
                  </a:schemeClr>
                </a:solidFill>
              </a:rPr>
              <a:t>Propulsion Optimization Problem</a:t>
            </a:r>
          </a:p>
          <a:p>
            <a:r>
              <a:rPr lang="en-US" dirty="0">
                <a:solidFill>
                  <a:schemeClr val="bg1">
                    <a:lumMod val="75000"/>
                  </a:schemeClr>
                </a:solidFill>
              </a:rPr>
              <a:t>Results and Discussion</a:t>
            </a:r>
          </a:p>
          <a:p>
            <a:r>
              <a:rPr lang="en-US" dirty="0">
                <a:solidFill>
                  <a:schemeClr val="bg1">
                    <a:lumMod val="75000"/>
                  </a:schemeClr>
                </a:solidFill>
              </a:rPr>
              <a:t>Condenser Design Space Sweep</a:t>
            </a:r>
          </a:p>
          <a:p>
            <a:r>
              <a:rPr lang="en-US" dirty="0">
                <a:solidFill>
                  <a:schemeClr val="bg1">
                    <a:lumMod val="75000"/>
                  </a:schemeClr>
                </a:solidFill>
              </a:rPr>
              <a:t>Summary</a:t>
            </a:r>
          </a:p>
        </p:txBody>
      </p:sp>
      <p:sp>
        <p:nvSpPr>
          <p:cNvPr id="4" name="Slide Number Placeholder 3">
            <a:extLst>
              <a:ext uri="{FF2B5EF4-FFF2-40B4-BE49-F238E27FC236}">
                <a16:creationId xmlns:a16="http://schemas.microsoft.com/office/drawing/2014/main" id="{98CD7F0E-F56B-6091-FCCD-E638EA16EBE1}"/>
              </a:ext>
            </a:extLst>
          </p:cNvPr>
          <p:cNvSpPr>
            <a:spLocks noGrp="1"/>
          </p:cNvSpPr>
          <p:nvPr>
            <p:ph type="sldNum" sz="quarter" idx="12"/>
          </p:nvPr>
        </p:nvSpPr>
        <p:spPr>
          <a:xfrm>
            <a:off x="304800" y="6172200"/>
            <a:ext cx="1219200" cy="228600"/>
          </a:xfrm>
        </p:spPr>
        <p:txBody>
          <a:bodyPr/>
          <a:lstStyle/>
          <a:p>
            <a:pPr>
              <a:spcAft>
                <a:spcPts val="800"/>
              </a:spcAft>
              <a:defRPr/>
            </a:pPr>
            <a:fld id="{B586D440-F702-449A-AAC2-9ACFF17038B8}" type="slidenum">
              <a:rPr lang="en-US" smtClean="0"/>
              <a:pPr>
                <a:spcAft>
                  <a:spcPts val="800"/>
                </a:spcAft>
                <a:defRPr/>
              </a:pPr>
              <a:t>8</a:t>
            </a:fld>
            <a:endParaRPr lang="en-US" dirty="0"/>
          </a:p>
        </p:txBody>
      </p:sp>
      <p:pic>
        <p:nvPicPr>
          <p:cNvPr id="7" name="Audio 6">
            <a:hlinkClick r:id="" action="ppaction://media"/>
            <a:extLst>
              <a:ext uri="{FF2B5EF4-FFF2-40B4-BE49-F238E27FC236}">
                <a16:creationId xmlns:a16="http://schemas.microsoft.com/office/drawing/2014/main" id="{298B3D31-423E-A421-A49B-87DF8CA0B11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960129876"/>
      </p:ext>
    </p:extLst>
  </p:cSld>
  <p:clrMapOvr>
    <a:masterClrMapping/>
  </p:clrMapOvr>
  <mc:AlternateContent xmlns:mc="http://schemas.openxmlformats.org/markup-compatibility/2006">
    <mc:Choice xmlns:p14="http://schemas.microsoft.com/office/powerpoint/2010/main" Requires="p14">
      <p:transition spd="slow" p14:dur="2000" advTm="8285"/>
    </mc:Choice>
    <mc:Fallback>
      <p:transition spd="slow" advTm="82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949EFCAC-3875-CD50-B285-A42A358DFEB2}"/>
              </a:ext>
            </a:extLst>
          </p:cNvPr>
          <p:cNvSpPr>
            <a:spLocks noGrp="1"/>
          </p:cNvSpPr>
          <p:nvPr>
            <p:ph idx="1"/>
          </p:nvPr>
        </p:nvSpPr>
        <p:spPr>
          <a:xfrm>
            <a:off x="838200" y="1801636"/>
            <a:ext cx="10515600" cy="4484864"/>
          </a:xfrm>
        </p:spPr>
        <p:txBody>
          <a:bodyPr/>
          <a:lstStyle/>
          <a:p>
            <a:r>
              <a:rPr lang="en-US" dirty="0"/>
              <a:t>Injects a water flow rate and uses CEA to find the new equilibrium composition</a:t>
            </a:r>
          </a:p>
          <a:p>
            <a:endParaRPr lang="en-US" dirty="0"/>
          </a:p>
        </p:txBody>
      </p:sp>
      <p:sp>
        <p:nvSpPr>
          <p:cNvPr id="2" name="Title 1">
            <a:extLst>
              <a:ext uri="{FF2B5EF4-FFF2-40B4-BE49-F238E27FC236}">
                <a16:creationId xmlns:a16="http://schemas.microsoft.com/office/drawing/2014/main" id="{41F7A03C-8DB7-28BC-B626-34829A22A586}"/>
              </a:ext>
            </a:extLst>
          </p:cNvPr>
          <p:cNvSpPr>
            <a:spLocks noGrp="1"/>
          </p:cNvSpPr>
          <p:nvPr>
            <p:ph type="title"/>
          </p:nvPr>
        </p:nvSpPr>
        <p:spPr/>
        <p:txBody>
          <a:bodyPr/>
          <a:lstStyle/>
          <a:p>
            <a:r>
              <a:rPr lang="en-US" dirty="0"/>
              <a:t>We created a water injector component in </a:t>
            </a:r>
            <a:r>
              <a:rPr lang="en-US" dirty="0" err="1"/>
              <a:t>pyCycle</a:t>
            </a:r>
            <a:endParaRPr lang="en-US" dirty="0"/>
          </a:p>
        </p:txBody>
      </p:sp>
      <p:pic>
        <p:nvPicPr>
          <p:cNvPr id="9" name="Picture 8">
            <a:extLst>
              <a:ext uri="{FF2B5EF4-FFF2-40B4-BE49-F238E27FC236}">
                <a16:creationId xmlns:a16="http://schemas.microsoft.com/office/drawing/2014/main" id="{1BA917EB-FB22-64A5-0935-F34A73C6406B}"/>
              </a:ext>
            </a:extLst>
          </p:cNvPr>
          <p:cNvPicPr>
            <a:picLocks noChangeAspect="1"/>
          </p:cNvPicPr>
          <p:nvPr/>
        </p:nvPicPr>
        <p:blipFill>
          <a:blip r:embed="rId5"/>
          <a:stretch>
            <a:fillRect/>
          </a:stretch>
        </p:blipFill>
        <p:spPr>
          <a:xfrm>
            <a:off x="2653145" y="2605922"/>
            <a:ext cx="6885709" cy="4073664"/>
          </a:xfrm>
          <a:prstGeom prst="rect">
            <a:avLst/>
          </a:prstGeom>
        </p:spPr>
      </p:pic>
      <p:sp>
        <p:nvSpPr>
          <p:cNvPr id="3" name="Slide Number Placeholder 3">
            <a:extLst>
              <a:ext uri="{FF2B5EF4-FFF2-40B4-BE49-F238E27FC236}">
                <a16:creationId xmlns:a16="http://schemas.microsoft.com/office/drawing/2014/main" id="{8B28F181-BF4F-BC70-91D5-C50040438987}"/>
              </a:ext>
            </a:extLst>
          </p:cNvPr>
          <p:cNvSpPr>
            <a:spLocks noGrp="1"/>
          </p:cNvSpPr>
          <p:nvPr>
            <p:ph type="sldNum" sz="quarter" idx="12"/>
          </p:nvPr>
        </p:nvSpPr>
        <p:spPr>
          <a:xfrm>
            <a:off x="304800" y="6172200"/>
            <a:ext cx="1219200" cy="228600"/>
          </a:xfrm>
        </p:spPr>
        <p:txBody>
          <a:bodyPr/>
          <a:lstStyle/>
          <a:p>
            <a:pPr>
              <a:spcAft>
                <a:spcPts val="800"/>
              </a:spcAft>
              <a:defRPr/>
            </a:pPr>
            <a:fld id="{B586D440-F702-449A-AAC2-9ACFF17038B8}" type="slidenum">
              <a:rPr lang="en-US" smtClean="0"/>
              <a:pPr>
                <a:spcAft>
                  <a:spcPts val="800"/>
                </a:spcAft>
                <a:defRPr/>
              </a:pPr>
              <a:t>9</a:t>
            </a:fld>
            <a:endParaRPr lang="en-US" dirty="0"/>
          </a:p>
        </p:txBody>
      </p:sp>
      <p:pic>
        <p:nvPicPr>
          <p:cNvPr id="7" name="Audio 6">
            <a:hlinkClick r:id="" action="ppaction://media"/>
            <a:extLst>
              <a:ext uri="{FF2B5EF4-FFF2-40B4-BE49-F238E27FC236}">
                <a16:creationId xmlns:a16="http://schemas.microsoft.com/office/drawing/2014/main" id="{D0C062E1-0E3D-909F-5E57-60D65AA6A3D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481001678"/>
      </p:ext>
    </p:extLst>
  </p:cSld>
  <p:clrMapOvr>
    <a:masterClrMapping/>
  </p:clrMapOvr>
  <mc:AlternateContent xmlns:mc="http://schemas.openxmlformats.org/markup-compatibility/2006">
    <mc:Choice xmlns:p14="http://schemas.microsoft.com/office/powerpoint/2010/main" Requires="p14">
      <p:transition spd="slow" p14:dur="2000" advTm="17357"/>
    </mc:Choice>
    <mc:Fallback>
      <p:transition spd="slow" advTm="173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theme/theme1.xml><?xml version="1.0" encoding="utf-8"?>
<a:theme xmlns:a="http://schemas.openxmlformats.org/drawingml/2006/main" name="9.3.1_ICAS2022_0390_LAMKIN">
  <a:themeElements>
    <a:clrScheme name="MDO Lab">
      <a:dk1>
        <a:srgbClr val="000000"/>
      </a:dk1>
      <a:lt1>
        <a:srgbClr val="FFFFFF"/>
      </a:lt1>
      <a:dk2>
        <a:srgbClr val="2C2C2C"/>
      </a:dk2>
      <a:lt2>
        <a:srgbClr val="FFFFFF"/>
      </a:lt2>
      <a:accent1>
        <a:srgbClr val="0DAAEF"/>
      </a:accent1>
      <a:accent2>
        <a:srgbClr val="023368"/>
      </a:accent2>
      <a:accent3>
        <a:srgbClr val="011A34"/>
      </a:accent3>
      <a:accent4>
        <a:srgbClr val="000000"/>
      </a:accent4>
      <a:accent5>
        <a:srgbClr val="2C2C2C"/>
      </a:accent5>
      <a:accent6>
        <a:srgbClr val="595758"/>
      </a:accent6>
      <a:hlink>
        <a:srgbClr val="ADABAC"/>
      </a:hlink>
      <a:folHlink>
        <a:srgbClr val="023368"/>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9.3.1_ICAS2022_0390_LAMKIN</Template>
  <TotalTime>17552</TotalTime>
  <Words>2364</Words>
  <Application>Microsoft Macintosh PowerPoint</Application>
  <PresentationFormat>Widescreen</PresentationFormat>
  <Paragraphs>295</Paragraphs>
  <Slides>30</Slides>
  <Notes>28</Notes>
  <HiddenSlides>2</HiddenSlides>
  <MMClips>28</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30</vt:i4>
      </vt:variant>
    </vt:vector>
  </HeadingPairs>
  <TitlesOfParts>
    <vt:vector size="36" baseType="lpstr">
      <vt:lpstr>Arial</vt:lpstr>
      <vt:lpstr>Calibri</vt:lpstr>
      <vt:lpstr>Cambria Math</vt:lpstr>
      <vt:lpstr>CMU Bright Roman</vt:lpstr>
      <vt:lpstr>CMU Bright Roman</vt:lpstr>
      <vt:lpstr>9.3.1_ICAS2022_0390_LAMKIN</vt:lpstr>
      <vt:lpstr>Comparing Hydrogen and Jet-A for an N+3 Turbofan with Water Recirculation using Gradient-Based Optimization</vt:lpstr>
      <vt:lpstr>Why hydrogen?</vt:lpstr>
      <vt:lpstr>Why hydrogen?</vt:lpstr>
      <vt:lpstr>Why water recovery?</vt:lpstr>
      <vt:lpstr>Presentation Roadmap</vt:lpstr>
      <vt:lpstr>Presentation Roadmap</vt:lpstr>
      <vt:lpstr>PowerPoint Presentation</vt:lpstr>
      <vt:lpstr>Presentation Roadmap</vt:lpstr>
      <vt:lpstr>We created a water injector component in pyCycle</vt:lpstr>
      <vt:lpstr>Similarly, we created a water extractor component in pyCycle</vt:lpstr>
      <vt:lpstr>The injector and extractor are connected in the engine core stream</vt:lpstr>
      <vt:lpstr>PowerPoint Presentation</vt:lpstr>
      <vt:lpstr>We use a Multipoint implementation of the engine</vt:lpstr>
      <vt:lpstr>Presentation Roadmap</vt:lpstr>
      <vt:lpstr>Optimization Problem</vt:lpstr>
      <vt:lpstr>Optimization Problem</vt:lpstr>
      <vt:lpstr>Presentation Roadmap</vt:lpstr>
      <vt:lpstr>Optimization History</vt:lpstr>
      <vt:lpstr>Optimum Values</vt:lpstr>
      <vt:lpstr>Water recovery results in significant efficiency improvements </vt:lpstr>
      <vt:lpstr>Presentation Roadmap</vt:lpstr>
      <vt:lpstr>We performed a study to explore the design space of an exhaust water condenser</vt:lpstr>
      <vt:lpstr>Condenser Design Space Sweep</vt:lpstr>
      <vt:lpstr>Condenser Design Space Sweep</vt:lpstr>
      <vt:lpstr>Summary</vt:lpstr>
      <vt:lpstr>Summary</vt:lpstr>
      <vt:lpstr>Summary</vt:lpstr>
      <vt:lpstr>PowerPoint Presentation</vt:lpstr>
      <vt:lpstr>Backup Slides</vt:lpstr>
      <vt:lpstr>Full MDA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Lamkin, Andrew</dc:creator>
  <cp:lastModifiedBy>Atma, Peter</cp:lastModifiedBy>
  <cp:revision>45</cp:revision>
  <dcterms:created xsi:type="dcterms:W3CDTF">2022-10-10T15:04:36Z</dcterms:created>
  <dcterms:modified xsi:type="dcterms:W3CDTF">2023-05-10T21:53:26Z</dcterms:modified>
</cp:coreProperties>
</file>

<file path=docProps/thumbnail.jpeg>
</file>